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2.xml" ContentType="application/vnd.openxmlformats-officedocument.presentationml.notesSl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  <p:sldMasterId id="2147483661" r:id="rId3"/>
  </p:sldMasterIdLst>
  <p:notesMasterIdLst>
    <p:notesMasterId r:id="rId36"/>
  </p:notesMasterIdLst>
  <p:handoutMasterIdLst>
    <p:handoutMasterId r:id="rId37"/>
  </p:handoutMasterIdLst>
  <p:sldIdLst>
    <p:sldId id="1149" r:id="rId4"/>
    <p:sldId id="1536" r:id="rId5"/>
    <p:sldId id="1414" r:id="rId6"/>
    <p:sldId id="1537" r:id="rId7"/>
    <p:sldId id="1540" r:id="rId8"/>
    <p:sldId id="1559" r:id="rId9"/>
    <p:sldId id="1560" r:id="rId10"/>
    <p:sldId id="1541" r:id="rId11"/>
    <p:sldId id="1561" r:id="rId12"/>
    <p:sldId id="1562" r:id="rId13"/>
    <p:sldId id="1563" r:id="rId14"/>
    <p:sldId id="1564" r:id="rId15"/>
    <p:sldId id="1565" r:id="rId16"/>
    <p:sldId id="1571" r:id="rId17"/>
    <p:sldId id="1566" r:id="rId18"/>
    <p:sldId id="1567" r:id="rId19"/>
    <p:sldId id="1568" r:id="rId20"/>
    <p:sldId id="1569" r:id="rId21"/>
    <p:sldId id="1572" r:id="rId22"/>
    <p:sldId id="1570" r:id="rId23"/>
    <p:sldId id="1573" r:id="rId24"/>
    <p:sldId id="1574" r:id="rId25"/>
    <p:sldId id="1575" r:id="rId26"/>
    <p:sldId id="1576" r:id="rId27"/>
    <p:sldId id="1577" r:id="rId28"/>
    <p:sldId id="1578" r:id="rId29"/>
    <p:sldId id="1579" r:id="rId30"/>
    <p:sldId id="1580" r:id="rId31"/>
    <p:sldId id="1581" r:id="rId32"/>
    <p:sldId id="1582" r:id="rId33"/>
    <p:sldId id="1583" r:id="rId34"/>
    <p:sldId id="1148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幸全" initials="幸全" lastIdx="1" clrIdx="0"/>
  <p:cmAuthor id="8" name="姜伟光" initials="姜" lastIdx="1" clrIdx="0"/>
  <p:cmAuthor id="3" name="lenovo" initials="l" lastIdx="6" clrIdx="2"/>
  <p:cmAuthor id="4" name="Administrator" initials="A" lastIdx="4" clrIdx="3"/>
  <p:cmAuthor id="75" name="作者" initials="A" lastIdx="0" clrIdx="24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660E"/>
    <a:srgbClr val="ED7110"/>
    <a:srgbClr val="FFFFFF"/>
    <a:srgbClr val="FC7F03"/>
    <a:srgbClr val="FFAB03"/>
    <a:srgbClr val="2C2E2E"/>
    <a:srgbClr val="FC39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4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FFB24-30CC-430A-835B-FF44FF221C43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DB410-44E2-4E54-8D52-419DA5C9F9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DB410-44E2-4E54-8D52-419DA5C9F91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051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9" Type="http://schemas.openxmlformats.org/officeDocument/2006/relationships/image" Target="file:///C:\Users\D69LXP2\Desktop\400px_tools/pic_temp/pic_sup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4.jpeg"/><Relationship Id="rId4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3.xml"/><Relationship Id="rId7" Type="http://schemas.openxmlformats.org/officeDocument/2006/relationships/image" Target="../media/image7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9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4.jpeg"/><Relationship Id="rId4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3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9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image" Target="../media/image6.png"/><Relationship Id="rId5" Type="http://schemas.openxmlformats.org/officeDocument/2006/relationships/tags" Target="../tags/tag51.xml"/><Relationship Id="rId10" Type="http://schemas.openxmlformats.org/officeDocument/2006/relationships/image" Target="../media/image5.png"/><Relationship Id="rId4" Type="http://schemas.openxmlformats.org/officeDocument/2006/relationships/tags" Target="../tags/tag50.xml"/><Relationship Id="rId9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12" Type="http://schemas.openxmlformats.org/officeDocument/2006/relationships/image" Target="../media/image6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image" Target="../media/image5.png"/><Relationship Id="rId5" Type="http://schemas.openxmlformats.org/officeDocument/2006/relationships/tags" Target="../tags/tag59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58.xml"/><Relationship Id="rId9" Type="http://schemas.openxmlformats.org/officeDocument/2006/relationships/tags" Target="../tags/tag63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image" Target="../media/image6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image" Target="../media/image5.png"/><Relationship Id="rId5" Type="http://schemas.openxmlformats.org/officeDocument/2006/relationships/tags" Target="../tags/tag68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67.xml"/><Relationship Id="rId9" Type="http://schemas.openxmlformats.org/officeDocument/2006/relationships/tags" Target="../tags/tag7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image" Target="../media/image6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5.png"/><Relationship Id="rId5" Type="http://schemas.openxmlformats.org/officeDocument/2006/relationships/tags" Target="../tags/tag77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76.xml"/><Relationship Id="rId9" Type="http://schemas.openxmlformats.org/officeDocument/2006/relationships/tags" Target="../tags/tag8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image" Target="../media/image5.png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5" Type="http://schemas.openxmlformats.org/officeDocument/2006/relationships/tags" Target="../tags/tag86.xml"/><Relationship Id="rId10" Type="http://schemas.openxmlformats.org/officeDocument/2006/relationships/tags" Target="../tags/tag91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image" Target="../media/image9.png"/><Relationship Id="rId5" Type="http://schemas.openxmlformats.org/officeDocument/2006/relationships/tags" Target="../tags/tag97.xml"/><Relationship Id="rId10" Type="http://schemas.openxmlformats.org/officeDocument/2006/relationships/image" Target="../media/image8.png"/><Relationship Id="rId4" Type="http://schemas.openxmlformats.org/officeDocument/2006/relationships/tags" Target="../tags/tag96.xml"/><Relationship Id="rId9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137795" y="314960"/>
            <a:ext cx="4890135" cy="91059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9935527" y="82550"/>
            <a:ext cx="2192338" cy="775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5895" y="5059045"/>
            <a:ext cx="1856105" cy="1741170"/>
          </a:xfrm>
          <a:prstGeom prst="rect">
            <a:avLst/>
          </a:prstGeom>
        </p:spPr>
      </p:pic>
    </p:spTree>
  </p:cSld>
  <p:clrMapOvr>
    <a:masterClrMapping/>
  </p:clrMapOvr>
  <p:transition spd="slow" advClick="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1378972" y="1569796"/>
            <a:ext cx="9436780" cy="2718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6"/>
            </p:custDataLst>
          </p:nvPr>
        </p:nvSpPr>
        <p:spPr>
          <a:xfrm>
            <a:off x="2286000" y="1799274"/>
            <a:ext cx="7620000" cy="2268855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6000"/>
              <a:buFont typeface="Arial" panose="020B0604020202020204" pitchFamily="34" charset="0"/>
              <a:buNone/>
              <a:defRPr sz="6600" b="0" spc="8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9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3" hasCustomPrompt="1"/>
            <p:custDataLst>
              <p:tags r:id="rId2"/>
            </p:custDataLst>
          </p:nvPr>
        </p:nvSpPr>
        <p:spPr>
          <a:xfrm>
            <a:off x="1652270" y="3282003"/>
            <a:ext cx="8890064" cy="1520811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2" hasCustomPrompt="1"/>
            <p:custDataLst>
              <p:tags r:id="rId3"/>
            </p:custDataLst>
          </p:nvPr>
        </p:nvSpPr>
        <p:spPr>
          <a:xfrm>
            <a:off x="1652270" y="2055183"/>
            <a:ext cx="8890064" cy="1099820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145" b="1" i="0" u="none" strike="noStrike" kern="1200" cap="none" spc="-2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3" y="1840732"/>
            <a:ext cx="3235350" cy="317652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副标题 2"/>
          <p:cNvSpPr>
            <a:spLocks noGrp="1"/>
          </p:cNvSpPr>
          <p:nvPr>
            <p:ph type="subTitle" idx="3" hasCustomPrompt="1"/>
            <p:custDataLst>
              <p:tags r:id="rId4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3" name="标题 3"/>
          <p:cNvSpPr>
            <a:spLocks noGrp="1"/>
          </p:cNvSpPr>
          <p:nvPr>
            <p:ph type="ctrTitle" idx="2" hasCustomPrompt="1"/>
            <p:custDataLst>
              <p:tags r:id="rId5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1274341"/>
            <a:ext cx="4389120" cy="4309317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2020/12/30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9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652905" y="1650127"/>
            <a:ext cx="8889429" cy="112823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6" name="标题 4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652270" y="2930762"/>
            <a:ext cx="8890064" cy="2277110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4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52" name="图片 5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52" name="图片 5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52" name="图片 5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52" name="图片 5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52" name="图片 5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52" name="图片 5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3" Type="http://schemas.openxmlformats.org/officeDocument/2006/relationships/tags" Target="../tags/tag1.xml"/><Relationship Id="rId7" Type="http://schemas.openxmlformats.org/officeDocument/2006/relationships/tags" Target="../tags/tag5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C7E11-5CA3-42E2-BB12-10E6957F8401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4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4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4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10.jpeg"/><Relationship Id="rId5" Type="http://schemas.openxmlformats.org/officeDocument/2006/relationships/slideLayout" Target="../slideLayouts/slideLayout10.xml"/><Relationship Id="rId4" Type="http://schemas.openxmlformats.org/officeDocument/2006/relationships/tags" Target="../tags/tag10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4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4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4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194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5" Type="http://schemas.openxmlformats.org/officeDocument/2006/relationships/image" Target="../media/image12.emf"/><Relationship Id="rId4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4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4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4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dirty="0">
                <a:sym typeface="+mn-ea"/>
              </a:rPr>
              <a:t>上海麦士&amp;予芯智能 </a:t>
            </a:r>
            <a:br>
              <a:rPr lang="zh-CN" altLang="en-US" sz="6600" dirty="0">
                <a:sym typeface="+mn-ea"/>
              </a:rPr>
            </a:br>
            <a:r>
              <a:rPr lang="zh-CN" altLang="en-US" sz="6600" dirty="0">
                <a:sym typeface="+mn-ea"/>
              </a:rPr>
              <a:t>联合开发          </a:t>
            </a:r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98937" y="147828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程实例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广播 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endParaRPr lang="zh-CN" altLang="en-US" sz="3200" b="1" spc="16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CEEC28-1892-4FD8-B022-B93DD1326136}"/>
              </a:ext>
            </a:extLst>
          </p:cNvPr>
          <p:cNvSpPr txBox="1"/>
          <p:nvPr/>
        </p:nvSpPr>
        <p:spPr>
          <a:xfrm>
            <a:off x="692034" y="1358928"/>
            <a:ext cx="10804467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更改广播间隔</a:t>
            </a: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我们先别着急点击“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connect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”进行连接，先看看广播相关的信息。在不断跳动的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RSSI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数值旁边，还有一个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多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ms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的时间值，这是平均广播间隔。我们设置的广播间隔是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20ms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，为什么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读到的广播间隔会大于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20ms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呢？别忘了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ADV_IND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除了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advInterval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以外，还有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10ms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随机的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advDelay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，所以实际的广播间隔应该是在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30ms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之间。</a:t>
            </a: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我们把广播间隔从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改成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320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，也就是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200ms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。记得注释也改一下。</a:t>
            </a:r>
          </a:p>
          <a:p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ble_run_interrupt_start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(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320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);//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320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*0.625=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200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ms</a:t>
            </a:r>
            <a:endParaRPr lang="zh-CN" altLang="zh-CN" sz="18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然后再跑一下，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下拉刷新一下。我们可以看到，广播间隔就变成了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200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零几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ms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。说明我们修改成功了。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1695779"/>
      </p:ext>
    </p:extLst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08363" y="147828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>
              <a:buSzPct val="100000"/>
            </a:pP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程实例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广播 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endParaRPr lang="zh-CN" altLang="en-US" sz="3200" b="1" spc="16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6FC228-A2F1-4DB1-B914-42FBB6C8A91C}"/>
              </a:ext>
            </a:extLst>
          </p:cNvPr>
          <p:cNvSpPr txBox="1"/>
          <p:nvPr/>
        </p:nvSpPr>
        <p:spPr>
          <a:xfrm>
            <a:off x="349135" y="1296548"/>
            <a:ext cx="7099069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更改广播数据</a:t>
            </a: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接下来我们看一下广播数据。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iOS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对于应用层只开放了部分广播数据，比如设备名称等；而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则开放了完整的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raw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数据。</a:t>
            </a: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我们在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上点击我们的设备（不要点击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connect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，点击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connect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以外的部分），会弹出更多广播数据信息。以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为例，可以看到，我们的设备是“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LE only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单模的，我们使用的是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ADV_IND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属于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legacy advertising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Flags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与我们的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advData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02 01 06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相符。</a:t>
            </a:r>
            <a:endParaRPr lang="en-US" altLang="zh-CN" sz="18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但是，下面还有一个“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Complete Local Name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”。我们代码的广播数据只设置了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02 01 06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，并没有添加“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Complete Local Name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”。我们点击“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RAW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”进行进一步查看。可以看到，除了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02 01 06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以外，后面还有一个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type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0x09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也就是“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Complete Local Name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 Structure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，里面的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value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值就是“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AT32F407-BLE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”。</a:t>
            </a:r>
          </a:p>
        </p:txBody>
      </p:sp>
      <p:pic>
        <p:nvPicPr>
          <p:cNvPr id="10" name="图片 9" descr="手机屏幕的截图&#10;&#10;描述已自动生成">
            <a:extLst>
              <a:ext uri="{FF2B5EF4-FFF2-40B4-BE49-F238E27FC236}">
                <a16:creationId xmlns:a16="http://schemas.microsoft.com/office/drawing/2014/main" id="{0E2856A6-42A1-47AB-B37C-C45C21A15E2A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15" b="52862"/>
          <a:stretch/>
        </p:blipFill>
        <p:spPr bwMode="auto">
          <a:xfrm>
            <a:off x="7674119" y="1151128"/>
            <a:ext cx="4109085" cy="2032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图片 10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E9CE93F5-5F61-4C80-AFBB-F0B17AAA21DA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62" b="39540"/>
          <a:stretch/>
        </p:blipFill>
        <p:spPr bwMode="auto">
          <a:xfrm>
            <a:off x="7674119" y="3429000"/>
            <a:ext cx="4109085" cy="3175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222596"/>
      </p:ext>
    </p:extLst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64925" y="147828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>
              <a:buSzPct val="100000"/>
            </a:pP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程实例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广播 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endParaRPr lang="zh-CN" altLang="en-US" sz="3200" b="1" spc="16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2286DE0D-B745-4528-B6EF-E3FA9392F94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106487" y="1531735"/>
            <a:ext cx="7914872" cy="454486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DA828E2-6906-4A11-9410-09E635C6104F}"/>
              </a:ext>
            </a:extLst>
          </p:cNvPr>
          <p:cNvSpPr txBox="1"/>
          <p:nvPr/>
        </p:nvSpPr>
        <p:spPr>
          <a:xfrm>
            <a:off x="164925" y="1736952"/>
            <a:ext cx="3794759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那这是哪里来的呢？我们看一下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sniffer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。我们切到“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LE ADV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”页，点击“</a:t>
            </a:r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AdvA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”对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device address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进行排序，然后找到我们的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0xed6717224e3b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。可以看到，开发板不仅发送了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ADV_IND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，还在收到了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SCAN_REQ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后发送了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SCAN_RSP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。点开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ADV_IND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看，里确实只有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02 01 06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。点开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SCAN_RSP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看，就能发现“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Complete Local Name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”“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AT32F407-BLE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”了。这个回复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SCAN_RSP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的功能是开发板的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软件库里自动实现的。后面还补了一些 没用的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，可能是软件有些小问题，但是不影响数据的解析。</a:t>
            </a: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手机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会把收到的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ADV_IND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SCAN_RSP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里的数据合并在一起显示。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7990497"/>
      </p:ext>
    </p:extLst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0" y="147828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>
              <a:buSzPct val="100000"/>
            </a:pP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程实例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广播 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</a:t>
            </a:r>
            <a:endParaRPr lang="zh-CN" altLang="en-US" sz="3200" b="1" spc="16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69A288-D023-458C-88AF-E87A0B391844}"/>
              </a:ext>
            </a:extLst>
          </p:cNvPr>
          <p:cNvSpPr txBox="1"/>
          <p:nvPr/>
        </p:nvSpPr>
        <p:spPr>
          <a:xfrm>
            <a:off x="1287087" y="1468850"/>
            <a:ext cx="9617826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char 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DeviceInfo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[12] = "AT32F407-BLE";</a:t>
            </a:r>
            <a:endParaRPr lang="zh-CN" altLang="zh-CN" sz="18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那如何修改名称呢？我们使用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ctrl + shift + f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keil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中全局搜索“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AT32F407-BLE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”，在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app.c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中，我们可以找到变量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DeviceInfo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。我们把它改为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个字节的“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My Name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”。 然后再跑一下代码。刷新一下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扫描，可以看到，我们的广播名称就变成了“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My Name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”。看一下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sniffer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SCAN_RSP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里确实变成了“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My Name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”。</a:t>
            </a:r>
          </a:p>
          <a:p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char 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DeviceInfo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[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] = "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My Name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";</a:t>
            </a:r>
            <a:endParaRPr lang="zh-CN" altLang="zh-CN" sz="18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indent="276225" algn="just">
              <a:spcBef>
                <a:spcPts val="1200"/>
              </a:spcBef>
              <a:spcAft>
                <a:spcPts val="1200"/>
              </a:spcAft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SCAN_RSP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回复设备名称的功能是自动完成的。但是如果我们不想要这个功能怎么办？经过之前的学习我们知道，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ADV_IND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scannable advertising event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，如果扫描方发送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SCAN_REQ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，那么我们就必须回复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SCAN_RSP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。所以，不发送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SCAN_RSP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是不可以的。但是我们可以更改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SCAN_RSP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的数据，在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ble_run_interrupt_start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之前添加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ble_set_adv_rsp_data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，手动设置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scanRspData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，数据指针为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，长度为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，这样就不会把“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Complete Local Name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”发送出去了。我们跑一下代码，再刷新一下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扫描，可以看到设备名称变成了“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N/A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”，也就是没有设备名称了。看一下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sniffer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，我们依然回复了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SCAN_REQ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，但是里面没有数据了。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366032"/>
      </p:ext>
    </p:extLst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0" y="147828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>
              <a:buSzPct val="100000"/>
            </a:pP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程实例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广播 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</a:t>
            </a:r>
            <a:endParaRPr lang="zh-CN" altLang="en-US" sz="3200" b="1" spc="16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C930BF-4784-46A5-ABC1-7368933C007C}"/>
              </a:ext>
            </a:extLst>
          </p:cNvPr>
          <p:cNvSpPr txBox="1"/>
          <p:nvPr/>
        </p:nvSpPr>
        <p:spPr>
          <a:xfrm>
            <a:off x="521854" y="923973"/>
            <a:ext cx="11148291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手动控制广播开关</a:t>
            </a: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如果不想在</a:t>
            </a:r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ble_run_interrupt_start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后自动开始广播，我们可以在此之前添加</a:t>
            </a:r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ble_set_adv_enableFlag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(0);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来禁止广播启动。我们跑一下代码，刷新几次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扫描，发现找不到我们的“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My Name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”了。说明我们已经把广播关闭了。</a:t>
            </a:r>
          </a:p>
          <a:p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//Disable advertising</a:t>
            </a:r>
            <a:endParaRPr lang="zh-CN" altLang="zh-CN" sz="16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ble_set_adv_enableFlag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(0);</a:t>
            </a:r>
            <a:endParaRPr lang="zh-CN" altLang="zh-CN" sz="16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 </a:t>
            </a:r>
            <a:endParaRPr lang="zh-CN" altLang="zh-CN" sz="16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//BLE run</a:t>
            </a:r>
            <a:endParaRPr lang="zh-CN" altLang="zh-CN" sz="16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ble_run_interrupt_start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(320);//320*0.625=200ms</a:t>
            </a:r>
            <a:endParaRPr lang="zh-CN" altLang="zh-CN" sz="16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同样，我们也可以随时启动广播，只要添加</a:t>
            </a:r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ble_set_adv_enableFlag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(1);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就行了。我们再跑一下代码，刷新一下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扫描，又能够发现我们的“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My Name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”了。说明我们已经把广播打开了。</a:t>
            </a:r>
          </a:p>
          <a:p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//Disable advertising</a:t>
            </a:r>
            <a:endParaRPr lang="zh-CN" altLang="zh-CN" sz="16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ble_set_adv_enableFlag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(0);</a:t>
            </a:r>
            <a:endParaRPr lang="zh-CN" altLang="zh-CN" sz="16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 </a:t>
            </a:r>
            <a:endParaRPr lang="zh-CN" altLang="zh-CN" sz="16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//BLE run</a:t>
            </a:r>
            <a:endParaRPr lang="zh-CN" altLang="zh-CN" sz="16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ble_run_interrupt_start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(320);//320*0.625=200ms</a:t>
            </a:r>
            <a:endParaRPr lang="zh-CN" altLang="zh-CN" sz="16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printf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("BLE run\n");</a:t>
            </a:r>
            <a:endParaRPr lang="zh-CN" altLang="zh-CN" sz="16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 </a:t>
            </a:r>
            <a:endParaRPr lang="zh-CN" altLang="zh-CN" sz="16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//Enable advertising</a:t>
            </a:r>
            <a:endParaRPr lang="zh-CN" altLang="zh-CN" sz="16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ble_set_adv_enableFlag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(1);</a:t>
            </a:r>
            <a:endParaRPr lang="zh-CN" altLang="zh-CN" sz="16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printf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("Advertising start.\n");</a:t>
            </a:r>
            <a:endParaRPr lang="zh-CN" altLang="zh-CN" sz="16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9863608"/>
      </p:ext>
    </p:extLst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80083" y="147828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>
              <a:buSzPct val="100000"/>
            </a:pP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程实例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连接 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endParaRPr lang="zh-CN" altLang="en-US" sz="3200" b="1" spc="16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85D1F6-1538-497B-97AA-15762E6CC1AF}"/>
              </a:ext>
            </a:extLst>
          </p:cNvPr>
          <p:cNvSpPr txBox="1"/>
          <p:nvPr/>
        </p:nvSpPr>
        <p:spPr>
          <a:xfrm>
            <a:off x="623454" y="1189786"/>
            <a:ext cx="615141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手机发起连接和断开连接</a:t>
            </a: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然后我们点击“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Connect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”进行连接。我们可以看到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跳转到了设备子页面，同时串口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log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显示“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Advertising stop.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”和“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Connected.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”，表明板子已经和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完成连接，同时广播自动停止。</a:t>
            </a:r>
          </a:p>
        </p:txBody>
      </p:sp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14F14450-1357-47C0-A789-E2A4E2851C8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667336" y="1572281"/>
            <a:ext cx="1992053" cy="12872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C5CBEFE-0D70-47E7-AD41-4030EF443051}"/>
              </a:ext>
            </a:extLst>
          </p:cNvPr>
          <p:cNvSpPr txBox="1"/>
          <p:nvPr/>
        </p:nvSpPr>
        <p:spPr>
          <a:xfrm>
            <a:off x="623454" y="3502732"/>
            <a:ext cx="10075026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然后我们在右上角点击“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Disconnect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就会和板子断开连接，同时同时串口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log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显示“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Disconnected.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”和“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Advertising start.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”，表示板子已经和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断开连接，广播自动重新开始。</a:t>
            </a: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log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的正常打印，说明我们的板子成功接收到了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Connect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”和“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Disconnect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”指令。代码中，收到指令并打印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log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的地方在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app.c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中的函数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ConnectStausUpdate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里。每当连接状态发生变化时，这个函数就会被调用一次，状态值在参数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IsConnectedFlag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中。同时，我们定义一个全局变量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gConnectedFlag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来保存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IsConnectedFlag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的值，方便其他函数了解蓝牙的连接状态。还定义了函数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GetConnectedStatus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来读取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IsConnectedFlag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的值，因为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lib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里的其他文件也要获取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IsConnectedFlag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的值。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5339286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16086" y="147828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>
              <a:buSzPct val="100000"/>
            </a:pP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程实例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连接 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endParaRPr lang="zh-CN" altLang="en-US" sz="3200" b="1" spc="16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 descr="图片包含 表格&#10;&#10;描述已自动生成">
            <a:extLst>
              <a:ext uri="{FF2B5EF4-FFF2-40B4-BE49-F238E27FC236}">
                <a16:creationId xmlns:a16="http://schemas.microsoft.com/office/drawing/2014/main" id="{1A5A503D-4364-4C84-B61A-84816F6B7E67}"/>
              </a:ext>
            </a:extLst>
          </p:cNvPr>
          <p:cNvPicPr/>
          <p:nvPr/>
        </p:nvPicPr>
        <p:blipFill rotWithShape="1">
          <a:blip r:embed="rId5"/>
          <a:srcRect r="41825"/>
          <a:stretch/>
        </p:blipFill>
        <p:spPr>
          <a:xfrm>
            <a:off x="5854930" y="1342649"/>
            <a:ext cx="5910349" cy="47047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0CB3450-DFBC-4BC6-BA18-AE78F9EFC651}"/>
              </a:ext>
            </a:extLst>
          </p:cNvPr>
          <p:cNvSpPr txBox="1"/>
          <p:nvPr/>
        </p:nvSpPr>
        <p:spPr>
          <a:xfrm>
            <a:off x="426721" y="1679070"/>
            <a:ext cx="523909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Sniffer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解读</a:t>
            </a: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首先还是在“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LE ADV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”里用“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ADVA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”排序找到我们的设备地址。在一堆广播包里面，我们可以看到有一包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CONNECT_IND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，这就是在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上点击“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Connect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”以后，手机发出的连接请求。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CONNECT_IND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内的数据，在“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Decode Panel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”里有具体的解析，相信经过之前的课程学习，同学们应该能理解具体的意义。</a:t>
            </a: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一旦建立连接以后，主界面的标签页又多出了“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LE DATA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”、“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LE LL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”、“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L2CAP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”和“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”。这里我们先看“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LE DATA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”和“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LE LL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”，“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L2CAP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”和“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”我们后面再讲解。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8528162"/>
      </p:ext>
    </p:ext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70656" y="147828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>
              <a:buSzPct val="100000"/>
            </a:pP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程实例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连接 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endParaRPr lang="zh-CN" altLang="en-US" sz="3200" b="1" spc="16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9CF6BB-4C82-43EB-A1A9-F344ED2A9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103" y="979147"/>
            <a:ext cx="5403897" cy="58049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36DD93F-C4D4-4BEB-96E4-BE0B55DF7564}"/>
              </a:ext>
            </a:extLst>
          </p:cNvPr>
          <p:cNvSpPr txBox="1"/>
          <p:nvPr/>
        </p:nvSpPr>
        <p:spPr>
          <a:xfrm>
            <a:off x="424873" y="1301039"/>
            <a:ext cx="615141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获取对方蓝牙地址</a:t>
            </a: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回到代码。连接完成后，我们可以使用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GetMasterDeviceMac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获取手机的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device address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以及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address type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。添加以下代码。</a:t>
            </a:r>
            <a:endParaRPr lang="en-US" altLang="zh-CN" sz="18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然后跑一下代码，用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连接开发板，我们就能从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log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上看到手机的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device address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address type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了。</a:t>
            </a:r>
          </a:p>
        </p:txBody>
      </p:sp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ABF32049-6723-4345-9CB7-1F7397EAA68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530623" y="3992811"/>
            <a:ext cx="4178877" cy="21586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5150535"/>
      </p:ext>
    </p:ext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28359" y="147828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>
              <a:buSzPct val="100000"/>
            </a:pP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程实例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连接 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endParaRPr lang="zh-CN" altLang="en-US" sz="3200" b="1" spc="16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879937-0CB5-4F18-9B63-221E7E19E849}"/>
              </a:ext>
            </a:extLst>
          </p:cNvPr>
          <p:cNvSpPr txBox="1"/>
          <p:nvPr/>
        </p:nvSpPr>
        <p:spPr>
          <a:xfrm>
            <a:off x="258619" y="1199439"/>
            <a:ext cx="1175789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显示</a:t>
            </a: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连接完成以后，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会显示从板子读取到的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profile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结构。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iOS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版的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nRF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Connect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连接以后显示的是广播数据页面，需要左滑一下到第二页才显示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profile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结构。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版本上显示的是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Nordic UART Service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，因为我们的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profile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借用的是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Nordic UART Service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UUID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6E400001-B5A3-F393-E0A9-E50E24DCCA9E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iOS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版本上显示的是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Unknown Service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，而且把默认的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1800 GAP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1801 GATT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也显示在了同一页。</a:t>
            </a:r>
          </a:p>
        </p:txBody>
      </p:sp>
      <p:pic>
        <p:nvPicPr>
          <p:cNvPr id="8" name="图片 7" descr="图形用户界面, 文本&#10;&#10;描述已自动生成">
            <a:extLst>
              <a:ext uri="{FF2B5EF4-FFF2-40B4-BE49-F238E27FC236}">
                <a16:creationId xmlns:a16="http://schemas.microsoft.com/office/drawing/2014/main" id="{607E7D4D-70F5-4937-8B2F-5C5048B8D907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9" b="43932"/>
          <a:stretch/>
        </p:blipFill>
        <p:spPr bwMode="auto">
          <a:xfrm>
            <a:off x="6618374" y="3728212"/>
            <a:ext cx="2717800" cy="29819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图片 8" descr="图形用户界面, 文本, 应用程序&#10;&#10;描述已自动生成">
            <a:extLst>
              <a:ext uri="{FF2B5EF4-FFF2-40B4-BE49-F238E27FC236}">
                <a16:creationId xmlns:a16="http://schemas.microsoft.com/office/drawing/2014/main" id="{97CAAA17-A873-4511-A444-3A4CD2AA2FC1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43" b="10409"/>
          <a:stretch/>
        </p:blipFill>
        <p:spPr bwMode="auto">
          <a:xfrm>
            <a:off x="9336174" y="2930652"/>
            <a:ext cx="2680335" cy="3779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FD99C89-273C-4BC9-94F2-C3C6AC2333E1}"/>
              </a:ext>
            </a:extLst>
          </p:cNvPr>
          <p:cNvSpPr txBox="1"/>
          <p:nvPr/>
        </p:nvSpPr>
        <p:spPr>
          <a:xfrm>
            <a:off x="258619" y="3154510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这个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service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下面，有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characteristics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。第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UUID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开头为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6E400002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properties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write no response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。第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UUID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开头为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6E400003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properties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。因为是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，所以下面还要增加一个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UUID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2902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Client Characteristic Configuration Descriptor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CCCD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）用于手机控制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的通知开关。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3794759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8992" y="147828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代码解读 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endParaRPr lang="zh-CN" altLang="en-US" sz="3200" b="1" spc="16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5B2668-5294-44AF-BF72-CBCADB9EC735}"/>
              </a:ext>
            </a:extLst>
          </p:cNvPr>
          <p:cNvSpPr txBox="1"/>
          <p:nvPr/>
        </p:nvSpPr>
        <p:spPr>
          <a:xfrm>
            <a:off x="452582" y="1311910"/>
            <a:ext cx="5643418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我们知道这些信息都是以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attribute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的形式保存和定义的。这个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profile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结构有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attribute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，我们就分别用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handle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值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0x0001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0x0006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表示：</a:t>
            </a:r>
            <a:endParaRPr lang="en-US" altLang="zh-CN" sz="16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这就是一个基本的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profile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结构。我们来看看代码上是怎么实现的。常量数组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AttUuid128List[]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保存了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service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characteristic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UUID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值。</a:t>
            </a:r>
          </a:p>
        </p:txBody>
      </p:sp>
      <p:pic>
        <p:nvPicPr>
          <p:cNvPr id="11" name="图片 10" descr="图片包含 背景图案&#10;&#10;描述已自动生成">
            <a:extLst>
              <a:ext uri="{FF2B5EF4-FFF2-40B4-BE49-F238E27FC236}">
                <a16:creationId xmlns:a16="http://schemas.microsoft.com/office/drawing/2014/main" id="{43E4A40C-1D7A-49A5-B04D-1B2BF3663A5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339378" y="1541637"/>
            <a:ext cx="5400040" cy="113538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A9A18A1-B4D6-470A-8487-0BD0AE8CD7CB}"/>
              </a:ext>
            </a:extLst>
          </p:cNvPr>
          <p:cNvSpPr txBox="1"/>
          <p:nvPr/>
        </p:nvSpPr>
        <p:spPr>
          <a:xfrm>
            <a:off x="6243784" y="2824845"/>
            <a:ext cx="580043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0x0001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service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的声明。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0x0002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是第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characteristic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的声明，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properties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write without response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0x0003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是第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characteristic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value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0x0004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是第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characteristic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的声明，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properties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0x0005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是第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characteristic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value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0x0006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是第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characteristic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CCCD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3" name="图片 12" descr="文本, 信件&#10;&#10;描述已自动生成">
            <a:extLst>
              <a:ext uri="{FF2B5EF4-FFF2-40B4-BE49-F238E27FC236}">
                <a16:creationId xmlns:a16="http://schemas.microsoft.com/office/drawing/2014/main" id="{DA8093E7-EFC4-4586-8353-0ED4E1A2850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31295" y="3289188"/>
            <a:ext cx="5416922" cy="31393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9657204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D:\meihua_service_cache\jpg/651acfc9c10ce2a913eea0859367c74f.jpg651acfc9c10ce2a913eea0859367c74f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/>
          <a:srcRect l="30000" r="30000"/>
          <a:stretch>
            <a:fillRect/>
          </a:stretch>
        </p:blipFill>
        <p:spPr>
          <a:xfrm>
            <a:off x="762006" y="-25"/>
            <a:ext cx="4876838" cy="685805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80" h="10800">
                <a:moveTo>
                  <a:pt x="0" y="0"/>
                </a:moveTo>
                <a:lnTo>
                  <a:pt x="7680" y="0"/>
                </a:lnTo>
                <a:lnTo>
                  <a:pt x="768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096000" y="1697357"/>
            <a:ext cx="2063641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 fontScale="85000" lnSpcReduction="10000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上节课回顾</a:t>
            </a:r>
            <a:r>
              <a:rPr 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</a:p>
        </p:txBody>
      </p:sp>
      <p:sp>
        <p:nvSpPr>
          <p:cNvPr id="11" name="Title 6"/>
          <p:cNvSpPr txBox="1"/>
          <p:nvPr>
            <p:custDataLst>
              <p:tags r:id="rId4"/>
            </p:custDataLst>
          </p:nvPr>
        </p:nvSpPr>
        <p:spPr>
          <a:xfrm>
            <a:off x="6096000" y="2407627"/>
            <a:ext cx="5181638" cy="67031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fontScale="975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搭讪的套路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– Generic Access Profile (GAP)</a:t>
            </a:r>
            <a:endParaRPr lang="zh-CN" altLang="zh-CN" sz="16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BC78AD0-9A36-4C54-86A5-EC1A3A282C54}"/>
              </a:ext>
            </a:extLst>
          </p:cNvPr>
          <p:cNvSpPr txBox="1"/>
          <p:nvPr/>
        </p:nvSpPr>
        <p:spPr>
          <a:xfrm>
            <a:off x="6284422" y="3202752"/>
            <a:ext cx="2601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什么是</a:t>
            </a:r>
            <a:r>
              <a:rPr lang="en-US" altLang="zh-CN" dirty="0"/>
              <a:t>SM?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什么是</a:t>
            </a:r>
            <a:r>
              <a:rPr lang="en-US" altLang="zh-CN" dirty="0"/>
              <a:t>GAP?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spd="slow" advClick="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8992" y="147828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代码解读 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endParaRPr lang="zh-CN" altLang="en-US" sz="3200" b="1" spc="16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5027E8-FEC7-4319-854E-393AF13B14AD}"/>
              </a:ext>
            </a:extLst>
          </p:cNvPr>
          <p:cNvSpPr txBox="1"/>
          <p:nvPr/>
        </p:nvSpPr>
        <p:spPr>
          <a:xfrm>
            <a:off x="129309" y="1077009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att_server_rdByGrType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内使用</a:t>
            </a:r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att_server_rdByGrTypeRspPrimaryService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注册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service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。里面的参数，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0x0001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是第一个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handle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值，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0x0006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是最后一个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handle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值，然后是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AttUuid128List[]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里的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service UUID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，以及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UUID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长度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指的不是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16-bit UUID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，而是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个字节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128-bit UUID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6" name="图片 15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2181DC74-3F6E-4B27-AF01-DC58A5981EE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363854" y="1077009"/>
            <a:ext cx="5698837" cy="2054799"/>
          </a:xfrm>
          <a:prstGeom prst="rect">
            <a:avLst/>
          </a:prstGeom>
        </p:spPr>
      </p:pic>
      <p:pic>
        <p:nvPicPr>
          <p:cNvPr id="17" name="图片 16" descr="图片包含 文本&#10;&#10;描述已自动生成">
            <a:extLst>
              <a:ext uri="{FF2B5EF4-FFF2-40B4-BE49-F238E27FC236}">
                <a16:creationId xmlns:a16="http://schemas.microsoft.com/office/drawing/2014/main" id="{22314501-D83E-4852-8DFA-69F199C3187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39889" y="2536110"/>
            <a:ext cx="5856111" cy="90525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0A1CE49-D49D-4CD1-9CF9-5A9DC59EFE8C}"/>
              </a:ext>
            </a:extLst>
          </p:cNvPr>
          <p:cNvSpPr txBox="1"/>
          <p:nvPr/>
        </p:nvSpPr>
        <p:spPr>
          <a:xfrm>
            <a:off x="129309" y="3570347"/>
            <a:ext cx="11593553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Characteristics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的定义在常量</a:t>
            </a:r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AttCharList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[]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里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16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第一行表示第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characteristic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以及它的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value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这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attribute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TYPE_CHAR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，就是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UUID 0x2803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，表示声明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characteristic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0x0002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就是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handle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值。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ATT_CHAR_PROP_W_NORSP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properties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write without response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0x03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0x00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characteristic value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handle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值为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0x0003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Characteristic value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使用的是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128-bit UUID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，所以这里补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，后面的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AttUuid128List[1]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里的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128-bit UUID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第二行表示第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characteristic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以及它的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value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这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attribute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。也是同样处理，不同之处只是递增一下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handle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值，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properties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，以及使用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AttUuid128List[2]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里的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UUID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第三行表示第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characteristic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CCCD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handle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值为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0x0006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properties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write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read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Characteristics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AttCharList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[]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里定义完后，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初始化的时候会加载它。具体代码封在库里了，我们看不到。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3141714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8992" y="147828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Sniffer</a:t>
            </a: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解读 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endParaRPr lang="zh-CN" altLang="en-US" sz="3200" b="1" spc="16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0447AD-F620-470D-945B-16C52FD5A066}"/>
              </a:ext>
            </a:extLst>
          </p:cNvPr>
          <p:cNvSpPr txBox="1"/>
          <p:nvPr/>
        </p:nvSpPr>
        <p:spPr>
          <a:xfrm>
            <a:off x="0" y="905256"/>
            <a:ext cx="11140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我们再来通过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sniffer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看一下手机是如何读取开发板的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profile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结构的。切到“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”标签页。</a:t>
            </a:r>
          </a:p>
        </p:txBody>
      </p:sp>
      <p:pic>
        <p:nvPicPr>
          <p:cNvPr id="10" name="图片 9" descr="图形用户界面, 文本, 应用程序&#10;&#10;描述已自动生成">
            <a:extLst>
              <a:ext uri="{FF2B5EF4-FFF2-40B4-BE49-F238E27FC236}">
                <a16:creationId xmlns:a16="http://schemas.microsoft.com/office/drawing/2014/main" id="{8FB28F6D-B326-4CE4-BC62-CBBE4721E4E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83317" y="1274588"/>
            <a:ext cx="9960174" cy="55834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2135406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8992" y="147828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Sniffer</a:t>
            </a: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解读 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endParaRPr lang="zh-CN" altLang="en-US" sz="3200" b="1" spc="16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9B3C98-F695-4E2C-90B6-33A3AD5A7497}"/>
              </a:ext>
            </a:extLst>
          </p:cNvPr>
          <p:cNvSpPr txBox="1"/>
          <p:nvPr/>
        </p:nvSpPr>
        <p:spPr>
          <a:xfrm>
            <a:off x="554182" y="1215778"/>
            <a:ext cx="10952499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Master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handle 1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发送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ATT_READ_BY_GROUP_TYPE_REQ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，想要了解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primary service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信息。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Slave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handle 1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回复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ATT_READ_BY_GROUP_TYPE_RSP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，告知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primary service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使用的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handle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值从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，以及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service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UUID.</a:t>
            </a:r>
            <a:endParaRPr lang="zh-CN" altLang="zh-CN" sz="18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Master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继续在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handle 7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发送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ATT_READ_BY_GROUP_TYPE_REQ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，想要了解后续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primary service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信息。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Slave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handle 7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回复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ATT_ERROR_RSP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Error code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Attribute Not Found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。因为后续没有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Attribute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了。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Master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回到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handle 1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发送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ATT_READ_BY_TYPE_REQ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，想要了解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primary service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有没有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include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其他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service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Slave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handle 1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回复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ATT_ERROR_RSP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Error code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Attribute Not Found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。因为没有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include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其他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service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Master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回到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handle 1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发送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ATT_READ_BY_TYPE_REQ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，想要了解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characteristic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信息。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2696208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8992" y="147828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Sniffer</a:t>
            </a: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解读 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endParaRPr lang="zh-CN" altLang="en-US" sz="3200" b="1" spc="16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6AA674-1867-4085-9DAE-E639B51237F7}"/>
              </a:ext>
            </a:extLst>
          </p:cNvPr>
          <p:cNvSpPr txBox="1"/>
          <p:nvPr/>
        </p:nvSpPr>
        <p:spPr>
          <a:xfrm>
            <a:off x="397164" y="1154300"/>
            <a:ext cx="11397672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8"/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Slave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回复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ATT_READ_BY_TYPE_RSP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，告知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handle 2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characteristic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声明，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handle 3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characteristic value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properties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write without response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，以及对应的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characteristic UUID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8"/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Master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接着继续发送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ATT_READ_BY_TYPE_REQ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，继续了解后续的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characteristic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信息。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8"/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Slave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继续回复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ATT_READ_BY_TYPE_RSP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，告知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handle 4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characteristic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声明，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handle 5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characteristic value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properties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，以及对应的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characteristic UUID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8"/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Master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接着继续发送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ATT_READ_BY_TYPE_REQ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，继续了解后续的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characteristic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信息。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8"/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Slave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回复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ATT_ERROR_RSP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Error code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Attribute Not Found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。因为后续的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attribute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不是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characteristic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8"/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Master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handle 6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发送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ATT_FIND_INFORMATION_REQ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，请求读取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descriptor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信息。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8"/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Slave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handle 6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回复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ATT_FIND_INFORMATION_RSP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，告知是一个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CCCD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266700"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至此，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已经完全读取了开发板的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profile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结构了。“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L2CAP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”标签页没有太多内容，主要就是可以看到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CID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的区分。比如我们刚才的在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操作的流程，从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L2CAP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来看就是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CID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0x0004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Attribute Protocol.</a:t>
            </a:r>
            <a:endParaRPr lang="zh-CN" altLang="zh-CN" sz="18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776113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8992" y="147828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数据传输 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endParaRPr lang="zh-CN" altLang="en-US" sz="3200" b="1" spc="16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704008-CAB7-422B-8348-50945621B481}"/>
              </a:ext>
            </a:extLst>
          </p:cNvPr>
          <p:cNvSpPr txBox="1"/>
          <p:nvPr/>
        </p:nvSpPr>
        <p:spPr>
          <a:xfrm>
            <a:off x="138546" y="905256"/>
            <a:ext cx="11841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了解完了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profile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结构，我们开始进行具体的数据传输。首先是用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write no response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向开发板发送数据。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E10154-089D-46CD-BF00-4775CCFFB64C}"/>
              </a:ext>
            </a:extLst>
          </p:cNvPr>
          <p:cNvSpPr txBox="1"/>
          <p:nvPr/>
        </p:nvSpPr>
        <p:spPr>
          <a:xfrm>
            <a:off x="146236" y="1422416"/>
            <a:ext cx="6096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代码</a:t>
            </a: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先别着急在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上操作，因为我们还没有写相关的代码。主机对开发板的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write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相关操作，都会回调至函数</a:t>
            </a:r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ser_write_rsp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，同时给到很多参数数据。其中</a:t>
            </a:r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att_hd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attribute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handle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值，我们可以用它配合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switch-case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来筛选是哪一个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attribute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上接收到的数据。我们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write without response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value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handle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值是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0x0003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，所以开发板收到数据后会进入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case 0x0003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。我们在这里添加代码，把收到的数据通过串口打印出来。</a:t>
            </a:r>
            <a:endParaRPr lang="en-US" altLang="zh-CN" sz="16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收到的数据长度是</a:t>
            </a:r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valueLen_w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，数据的数组指针是</a:t>
            </a:r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attValue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。写完代码以后，我们跑一下，然后用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连接上我们的板子，点击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write without response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这个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characteristic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右边的向上小箭头，会弹出输入数据框。我们输入“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12345678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”，然后点击“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send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”。这时候我们看串口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log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，发现开发板成功收到了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个字节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0x12345678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。说明这次接收成功了。同学们可以自己试试发送其他数据。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1879A86-802A-4127-B659-5F9309FA1A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975"/>
          <a:stretch/>
        </p:blipFill>
        <p:spPr>
          <a:xfrm>
            <a:off x="6325363" y="1422416"/>
            <a:ext cx="5460237" cy="2610214"/>
          </a:xfrm>
          <a:prstGeom prst="rect">
            <a:avLst/>
          </a:prstGeom>
        </p:spPr>
      </p:pic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8D9A952D-B8F5-4885-9A25-B91BCF58FE6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418696" y="4268931"/>
            <a:ext cx="3944504" cy="12821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3908121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8992" y="147828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数据传输 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endParaRPr lang="zh-CN" altLang="en-US" sz="3200" b="1" spc="16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DD5A073-F4AE-429B-A0FD-A595029EB9E6}"/>
              </a:ext>
            </a:extLst>
          </p:cNvPr>
          <p:cNvSpPr txBox="1"/>
          <p:nvPr/>
        </p:nvSpPr>
        <p:spPr>
          <a:xfrm>
            <a:off x="228992" y="956489"/>
            <a:ext cx="6781408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Write CCCD</a:t>
            </a:r>
            <a:endParaRPr lang="zh-CN" altLang="zh-CN" sz="16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接下来，我们使用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从开发板向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发送数据。但是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能接收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的前提是先要把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的通知开关打开。这个打开的过程，本质上就是对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CCCD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这个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attribute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进行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write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操作，所以也会回调到函数</a:t>
            </a:r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ser_write_rsp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里。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CCCD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handle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0x0006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，所以我们在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case 0x0006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里添加代码，同时添加一个全局变量</a:t>
            </a:r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isNtfCfg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用于保存开关状态，方便其他函数了解</a:t>
            </a:r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nofity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的通知开关状态。</a:t>
            </a:r>
            <a:endParaRPr lang="en-US" altLang="zh-CN" sz="16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write without response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不同，对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CCCD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的操作是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write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，是需要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response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的，因此需要添加函数</a:t>
            </a:r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ser_write_rsp_pkt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(()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。对于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的通知开关，在之前的课程中我们讲过，看的是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CCCD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值的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bit 0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，所以我们让</a:t>
            </a:r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attValue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0x0001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进行位与操作。如果结果不是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，就表示我们收到的数据是打开通知；如果结果是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，就表示我们收到的数据是关闭通知。我们把结果赋给</a:t>
            </a:r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isNtfCfg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，并打印出对应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log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然后跑一下代码，用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连接上我们的开发板。点击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 characteristic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右边的三连箭头，这个三连箭头就是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的通知开关。点击以后，箭头图标马上发生了变化，同时串口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log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也打印出“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 enable.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”，说明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的通知开关被成功打开了。再点击一次，箭头图标又变回去了，同时串口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log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也打印出“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 disable.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”，说明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的通知开关被关闭了。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28C43A-96CB-4648-9FB4-6EDC68FEF5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2339"/>
          <a:stretch/>
        </p:blipFill>
        <p:spPr>
          <a:xfrm>
            <a:off x="7195680" y="1075391"/>
            <a:ext cx="4674964" cy="4290936"/>
          </a:xfrm>
          <a:prstGeom prst="rect">
            <a:avLst/>
          </a:prstGeom>
        </p:spPr>
      </p:pic>
      <p:pic>
        <p:nvPicPr>
          <p:cNvPr id="13" name="图片 12" descr="文本&#10;&#10;描述已自动生成">
            <a:extLst>
              <a:ext uri="{FF2B5EF4-FFF2-40B4-BE49-F238E27FC236}">
                <a16:creationId xmlns:a16="http://schemas.microsoft.com/office/drawing/2014/main" id="{9B7A9C19-4502-4704-B847-09CA1921F3EE}"/>
              </a:ext>
            </a:extLst>
          </p:cNvPr>
          <p:cNvPicPr/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5963" y="5567172"/>
            <a:ext cx="2527300" cy="1143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4326639"/>
      </p:ext>
    </p:extLst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8992" y="147828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数据传输 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endParaRPr lang="zh-CN" altLang="en-US" sz="3200" b="1" spc="16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88C70A-7232-43E7-8CCA-9A1DB326F57C}"/>
              </a:ext>
            </a:extLst>
          </p:cNvPr>
          <p:cNvSpPr txBox="1"/>
          <p:nvPr/>
        </p:nvSpPr>
        <p:spPr>
          <a:xfrm>
            <a:off x="228993" y="1053084"/>
            <a:ext cx="5552972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Read CCCD</a:t>
            </a:r>
            <a:endParaRPr lang="zh-CN" altLang="zh-CN" sz="18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CCCD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不止可以被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write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，还可以被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read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。如果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 read CCCD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，开发板需要回复当前的通知状态。代码中，如果开发板收到了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read request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，会回调至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server_rd_rsp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。然后在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CCCD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handle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值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0x0006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内，使用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att_server_rd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进行回复。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Read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Write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一样，是必须要回复的，例程代码已经默认回复了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0x0000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，主要是为了防止出现刚才我们让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阻塞死的情况。我们把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CCCD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的情况添加进去，然后增加一下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log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然后跑一下代码，用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连接上我们的开发板。点击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CCCD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右边的向下箭头，看串口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log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，我们回复了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0x0000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。我们打开上面的通知开关，然后再点击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CCCD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的向下箭头，看串口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log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，我们回复了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0x0001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。说明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read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回复正常。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DC2381-5364-4053-94A1-E62B16BFDC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034"/>
          <a:stretch/>
        </p:blipFill>
        <p:spPr>
          <a:xfrm>
            <a:off x="5959369" y="1069610"/>
            <a:ext cx="6096001" cy="2359390"/>
          </a:xfrm>
          <a:prstGeom prst="rect">
            <a:avLst/>
          </a:prstGeom>
        </p:spPr>
      </p:pic>
      <p:pic>
        <p:nvPicPr>
          <p:cNvPr id="11" name="图片 10" descr="文本, 信件&#10;&#10;描述已自动生成">
            <a:extLst>
              <a:ext uri="{FF2B5EF4-FFF2-40B4-BE49-F238E27FC236}">
                <a16:creationId xmlns:a16="http://schemas.microsoft.com/office/drawing/2014/main" id="{681FCA5D-44F9-4B46-BFBB-0685CCDE6B9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959368" y="3852034"/>
            <a:ext cx="2214813" cy="190821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9738545-5169-44A7-9D45-64DF9FD554DD}"/>
              </a:ext>
            </a:extLst>
          </p:cNvPr>
          <p:cNvSpPr txBox="1"/>
          <p:nvPr/>
        </p:nvSpPr>
        <p:spPr>
          <a:xfrm>
            <a:off x="8337731" y="3813092"/>
            <a:ext cx="3445164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Master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handle 6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发送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ATT_READ_REQ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，请求读取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CCCD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的值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14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Slave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handle 6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回复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ATT_READ_RSP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，在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Descriptor Bits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里可以看到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通知已经打开还是关闭。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870379"/>
      </p:ext>
    </p:extLst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8992" y="147828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数据传输 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endParaRPr lang="zh-CN" altLang="en-US" sz="3200" b="1" spc="16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37E94F-0422-410A-9579-4DA010B0EBB0}"/>
              </a:ext>
            </a:extLst>
          </p:cNvPr>
          <p:cNvSpPr txBox="1"/>
          <p:nvPr/>
        </p:nvSpPr>
        <p:spPr>
          <a:xfrm>
            <a:off x="409105" y="1328290"/>
            <a:ext cx="5386713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断连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CCCD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还原</a:t>
            </a: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经过刚才的一些实验，有些同学可能注意到了，每次连接以后，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CCCD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通知开关默认都是关闭的。哪怕上一次断开连接的时候是打开的，下一次连接以后也是关闭的。由于我们用全局变量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isNtfCfg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来保存通知开关状态时，除了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CCCD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被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write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的时候值会变化，还有在连接状态发生变化时也会变化。连接的时候，还原成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false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；断开连接的时候，自然也就不能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了，所以也还原成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false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。这样其他功能函数才能正确获得通知开关的状态，特别是连接断开的时候。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5FBAA5-F9DA-4731-A7E6-ED6EA46820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969"/>
          <a:stretch/>
        </p:blipFill>
        <p:spPr>
          <a:xfrm>
            <a:off x="6325681" y="1559199"/>
            <a:ext cx="5457214" cy="17433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0660896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8992" y="147828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数据传输 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endParaRPr lang="zh-CN" altLang="en-US" sz="3200" b="1" spc="16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00E729-82E0-4B44-9782-C5786C5F3A7B}"/>
              </a:ext>
            </a:extLst>
          </p:cNvPr>
          <p:cNvSpPr txBox="1"/>
          <p:nvPr/>
        </p:nvSpPr>
        <p:spPr>
          <a:xfrm>
            <a:off x="228992" y="954996"/>
            <a:ext cx="609600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知道如何读写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CCCD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以后，在通知打开的状态下，开发板就可以给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发送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了。例程代码里给了一个用于用户发送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的地方，函数</a:t>
            </a:r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gatt_user_send_notify_data_callback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。在这里面用户可以使用函数</a:t>
            </a:r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sconn_notifydata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来发送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为什么要提供一个地方集中发送呢？难道不能在其他函数里，想什么时候发送就什么时候发送嘛？经过之前的课程学习，我们知道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发送数据不是严格意义上实时的，会因为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connection interval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或者信号不稳定导致重发等等因素，导致有一定的延迟。如果有多个函数要发送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，有些函数就会可能因为等待其他函数发送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而被阻塞，导致无法及时实现其他功能。而</a:t>
            </a:r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gatt_user_send_notify_data_callback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只有在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空闲的时候会被调用，也就是说，只要进入到这个函数，那么上一次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协议栈肯定已经处理完成了。</a:t>
            </a: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如果一定要在其他函数里发送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，那比较安全的做法是增加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FIFO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。其他函数向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FIFO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里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push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需要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的数据，而在</a:t>
            </a:r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gatt_user_send_notify_data_callback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里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pull FIFO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的数据进行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。这里我们就先不写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FIFO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了。</a:t>
            </a: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函数</a:t>
            </a:r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gatt_user_send_notify_data_callback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会在空闲的时候被调用，那么到底什么时候会被调用呢？我们加一句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test log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来直观感受一下。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CFA1A3-FEEE-4E9E-96FB-8D28A4A022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916"/>
          <a:stretch/>
        </p:blipFill>
        <p:spPr>
          <a:xfrm>
            <a:off x="7122423" y="1161533"/>
            <a:ext cx="4302959" cy="120984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CA19618-341F-43EC-A4B1-B5D504C06C08}"/>
              </a:ext>
            </a:extLst>
          </p:cNvPr>
          <p:cNvSpPr txBox="1"/>
          <p:nvPr/>
        </p:nvSpPr>
        <p:spPr>
          <a:xfrm>
            <a:off x="6324992" y="2421117"/>
            <a:ext cx="57371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我们跑一下代码。初始化以后，并没有打印出“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Test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”。这是显然的，因为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还没有连接，肯定不能发送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。我们点击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connect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以后，大量的“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Test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”迅速地被打印出来。点击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disconnect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以后，又不打印了。看了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log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以后，相信大家都明白了，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连接的时候，只要有空闲，这个函数就会一直被调用。</a:t>
            </a:r>
          </a:p>
        </p:txBody>
      </p:sp>
      <p:pic>
        <p:nvPicPr>
          <p:cNvPr id="14" name="图片 13" descr="文本, 信件&#10;&#10;描述已自动生成">
            <a:extLst>
              <a:ext uri="{FF2B5EF4-FFF2-40B4-BE49-F238E27FC236}">
                <a16:creationId xmlns:a16="http://schemas.microsoft.com/office/drawing/2014/main" id="{405D92EC-BECB-4079-89C8-4734BB704F6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122423" y="3794296"/>
            <a:ext cx="3835400" cy="3022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2187051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8992" y="147828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数据传输 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</a:t>
            </a:r>
            <a:endParaRPr lang="zh-CN" altLang="en-US" sz="3200" b="1" spc="16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F9325A-2DB4-4DDB-A4DE-7106D04FC079}"/>
              </a:ext>
            </a:extLst>
          </p:cNvPr>
          <p:cNvSpPr txBox="1"/>
          <p:nvPr/>
        </p:nvSpPr>
        <p:spPr>
          <a:xfrm>
            <a:off x="228992" y="1053084"/>
            <a:ext cx="609600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我们把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test log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删掉。然后定义一个测试数据数组，并且在</a:t>
            </a:r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isNtfCfg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true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的时候添加发送代码。</a:t>
            </a:r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sendLength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是函数</a:t>
            </a:r>
            <a:r>
              <a:rPr lang="en-US" altLang="zh-CN" sz="16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sconn_notifydata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返回的实际发送字节数。现在的例程最大值是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个字节。测试数据的第一个字节固定为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0xAA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，第二个字节从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开始每次递增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，方便识别。</a:t>
            </a:r>
            <a:endParaRPr lang="en-US" altLang="zh-CN" sz="16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我们跑一下代码，然后连接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。在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上打开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通知开关，马上可以看到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value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内出现了开发板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的数据，同时串口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log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也同步打印。我们再把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通知开关关掉，发现</a:t>
            </a:r>
            <a:r>
              <a:rPr lang="en-US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6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也停止发送了。说明我们的代码逻辑是对的。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058049-0059-4BEF-8A32-B426073DB9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019"/>
          <a:stretch/>
        </p:blipFill>
        <p:spPr>
          <a:xfrm>
            <a:off x="6982466" y="1053084"/>
            <a:ext cx="4980542" cy="4710649"/>
          </a:xfrm>
          <a:prstGeom prst="rect">
            <a:avLst/>
          </a:prstGeom>
        </p:spPr>
      </p:pic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403341CD-D13F-47DD-8A4A-11DB6EC96996}"/>
              </a:ext>
            </a:extLst>
          </p:cNvPr>
          <p:cNvPicPr/>
          <p:nvPr/>
        </p:nvPicPr>
        <p:blipFill rotWithShape="1">
          <a:blip r:embed="rId6"/>
          <a:srcRect b="42297"/>
          <a:stretch/>
        </p:blipFill>
        <p:spPr>
          <a:xfrm>
            <a:off x="3276992" y="3484660"/>
            <a:ext cx="2755900" cy="27408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4561518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37795" y="143510"/>
            <a:ext cx="9308465" cy="910590"/>
          </a:xfrm>
        </p:spPr>
        <p:txBody>
          <a:bodyPr>
            <a:normAutofit/>
          </a:bodyPr>
          <a:lstStyle/>
          <a:p>
            <a:pPr indent="0" algn="l"/>
            <a:r>
              <a:rPr lang="zh-CN" altLang="en-US" dirty="0">
                <a:cs typeface="微软雅黑" panose="020B0503020204020204" pitchFamily="34" charset="-122"/>
                <a:sym typeface="+mn-ea"/>
              </a:rPr>
              <a:t>系统架构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3A3A06-D9FF-4941-9FAF-2DAD6F9BEF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75460" y="4072371"/>
            <a:ext cx="7787640" cy="193213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FD0996F-EE6D-4F8D-8DD3-F451B842EF7F}"/>
              </a:ext>
            </a:extLst>
          </p:cNvPr>
          <p:cNvSpPr txBox="1"/>
          <p:nvPr/>
        </p:nvSpPr>
        <p:spPr>
          <a:xfrm>
            <a:off x="7108306" y="6004503"/>
            <a:ext cx="2138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kern="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AT32F407 + MG126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C06C863-7C56-44F3-9F9B-3547A03A4DA7}"/>
              </a:ext>
            </a:extLst>
          </p:cNvPr>
          <p:cNvSpPr txBox="1"/>
          <p:nvPr/>
        </p:nvSpPr>
        <p:spPr>
          <a:xfrm>
            <a:off x="784859" y="1054100"/>
            <a:ext cx="1058695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市面上常见的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芯片，大多是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MCU + BLE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一体的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SoC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。这种芯片的优势是，所有的功能都用一颗芯片搞定，占用的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PCB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面积小，适合体积敏感的产品。</a:t>
            </a:r>
            <a:endParaRPr lang="zh-CN" altLang="zh-CN" sz="1600" kern="100" dirty="0">
              <a:solidFill>
                <a:srgbClr val="00B05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但是在现在这个“所有带电产品都要连上手机的”的时代，很多产品本身都有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MCU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以及成熟的代码，它们需要的只是增加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的功能。仅仅为此而把产品原本成熟的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MCU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替换为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 SoC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，有时候是非常不合适的。因为全新的芯片意味着全新的硬件和软件，产品开发和测试全部都要推倒重来。所以很多产品会选择在原本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MCU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的基础上，外加一个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模块，以简化硬件和软件的变更程度，从而缩短产品的研发周期。</a:t>
            </a:r>
            <a:endParaRPr lang="zh-CN" altLang="zh-CN" sz="1600" kern="100" dirty="0">
              <a:solidFill>
                <a:srgbClr val="00B05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但是市面上常见的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模块的核心其实就是一颗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 SoC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。仅仅使用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功能，对于一颗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 SoC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来说是十分浪费的，因为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SoC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里的大量外设和存储全都被闲置了。这些被闲置的部分都是白花花的银子啊。</a:t>
            </a:r>
            <a:endParaRPr lang="zh-CN" altLang="zh-CN" sz="1600" kern="100" dirty="0">
              <a:solidFill>
                <a:srgbClr val="00B05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slow" advClick="0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8992" y="147828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断开连接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0EDDBA5-6170-41F7-8F78-185BD6E01703}"/>
              </a:ext>
            </a:extLst>
          </p:cNvPr>
          <p:cNvSpPr txBox="1"/>
          <p:nvPr/>
        </p:nvSpPr>
        <p:spPr>
          <a:xfrm>
            <a:off x="295564" y="1177928"/>
            <a:ext cx="60960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最后我们讲一讲开发板如何主动断开连接。很简单，只要调用函数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ble_disconnect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就可以了。我们认为地再增加一个自动触发小条件，当进入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gatt_user_send_notify_data_callback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以后，如果发现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发送的数据已经递增到了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，就主动断开连接。后面的发送也不用执行了，直接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我们跑一下代码，连接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后打开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开关，开始传输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数据。观察串口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log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，从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0x00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开始到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0x63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共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包数据发完后，连接就断开了。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E3F625C-5A11-43B8-BB36-A423734E9C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266"/>
          <a:stretch/>
        </p:blipFill>
        <p:spPr>
          <a:xfrm>
            <a:off x="7085767" y="1148016"/>
            <a:ext cx="4810669" cy="3943900"/>
          </a:xfrm>
          <a:prstGeom prst="rect">
            <a:avLst/>
          </a:prstGeom>
        </p:spPr>
      </p:pic>
      <p:pic>
        <p:nvPicPr>
          <p:cNvPr id="15" name="图片 14" descr="文本&#10;&#10;描述已自动生成">
            <a:extLst>
              <a:ext uri="{FF2B5EF4-FFF2-40B4-BE49-F238E27FC236}">
                <a16:creationId xmlns:a16="http://schemas.microsoft.com/office/drawing/2014/main" id="{2ECF892E-0E6E-4375-A5C8-F132F5E0877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286990" y="4178841"/>
            <a:ext cx="3021445" cy="21402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8948677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8992" y="147828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课后练习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BC243E4-3949-437F-A407-A64544500EB6}"/>
              </a:ext>
            </a:extLst>
          </p:cNvPr>
          <p:cNvSpPr txBox="1"/>
          <p:nvPr/>
        </p:nvSpPr>
        <p:spPr>
          <a:xfrm>
            <a:off x="1514763" y="1260645"/>
            <a:ext cx="9162473" cy="4637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spcBef>
                <a:spcPts val="1560"/>
              </a:spcBef>
              <a:spcAft>
                <a:spcPts val="1560"/>
              </a:spcAft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编程实例基本讲解完毕了，同学们已经能够使用开发板与手机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进行数据收发了，但是我们传输的都是自己随便写的测试数据。</a:t>
            </a:r>
          </a:p>
          <a:p>
            <a:pPr indent="266700" algn="just">
              <a:spcBef>
                <a:spcPts val="1560"/>
              </a:spcBef>
              <a:spcAft>
                <a:spcPts val="1560"/>
              </a:spcAft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为了让同学们有做真实产品的感觉，我给同学们布置一个课后作业，制作一个《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温湿度传感器》。之前的核心课程里，我们学习了如何读取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HDC2080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的温湿度值，同学们把它移植到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工程里试试。</a:t>
            </a:r>
          </a:p>
          <a:p>
            <a:pPr indent="266700" algn="just">
              <a:spcBef>
                <a:spcPts val="1560"/>
              </a:spcBef>
              <a:spcAft>
                <a:spcPts val="1560"/>
              </a:spcAft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要求：</a:t>
            </a:r>
          </a:p>
          <a:p>
            <a:pPr marL="342900" lvl="0" indent="-342900" algn="just">
              <a:spcBef>
                <a:spcPts val="1560"/>
              </a:spcBef>
              <a:spcAft>
                <a:spcPts val="1560"/>
              </a:spcAft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蓝牙连接以后，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可以随时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read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开发板的温湿度值。</a:t>
            </a:r>
          </a:p>
          <a:p>
            <a:pPr marL="342900" lvl="0" indent="-342900" algn="just">
              <a:spcBef>
                <a:spcPts val="1560"/>
              </a:spcBef>
              <a:spcAft>
                <a:spcPts val="1560"/>
              </a:spcAft>
              <a:buFont typeface="+mj-lt"/>
              <a:buAutoNum type="arabicPeriod"/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Notify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通知打开以后，开发板每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秒向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上报一次温湿度值。</a:t>
            </a:r>
          </a:p>
          <a:p>
            <a:pPr marL="266700" indent="266700" algn="just">
              <a:spcBef>
                <a:spcPts val="1560"/>
              </a:spcBef>
              <a:spcAft>
                <a:spcPts val="1560"/>
              </a:spcAft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教师版本的代码在工程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BLE_SENSOR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里。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7095791"/>
      </p:ext>
    </p:extLst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半闭框 19"/>
          <p:cNvSpPr/>
          <p:nvPr userDrawn="1">
            <p:custDataLst>
              <p:tags r:id="rId2"/>
            </p:custDataLst>
          </p:nvPr>
        </p:nvSpPr>
        <p:spPr>
          <a:xfrm flipH="1" flipV="1">
            <a:off x="11581130" y="631028"/>
            <a:ext cx="463550" cy="6031865"/>
          </a:xfrm>
          <a:prstGeom prst="halfFrame">
            <a:avLst>
              <a:gd name="adj1" fmla="val 0"/>
              <a:gd name="adj2" fmla="val 0"/>
            </a:avLst>
          </a:prstGeom>
          <a:solidFill>
            <a:srgbClr val="FCB391"/>
          </a:solidFill>
          <a:ln w="57150">
            <a:solidFill>
              <a:srgbClr val="FCB3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baseline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914400" y="990600"/>
            <a:ext cx="9448800" cy="4876800"/>
          </a:xfrm>
          <a:prstGeom prst="rect">
            <a:avLst/>
          </a:prstGeom>
          <a:noFill/>
          <a:ln w="38100">
            <a:solidFill>
              <a:srgbClr val="FCB3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59865" y="1313833"/>
            <a:ext cx="3505200" cy="1158227"/>
          </a:xfrm>
          <a:prstGeom prst="rect">
            <a:avLst/>
          </a:prstGeom>
          <a:noFill/>
        </p:spPr>
        <p:txBody>
          <a:bodyPr wrap="square" lIns="63500" tIns="25400" rIns="63500" bIns="25400" rtlCol="0" anchor="b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4000" b="1" spc="300" dirty="0">
                <a:solidFill>
                  <a:srgbClr val="C1410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End</a:t>
            </a:r>
            <a:endParaRPr lang="zh-CN" altLang="en-US" sz="4000" b="1" spc="300" dirty="0">
              <a:solidFill>
                <a:srgbClr val="C1410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Title 6"/>
          <p:cNvSpPr txBox="1"/>
          <p:nvPr>
            <p:custDataLst>
              <p:tags r:id="rId5"/>
            </p:custDataLst>
          </p:nvPr>
        </p:nvSpPr>
        <p:spPr>
          <a:xfrm>
            <a:off x="1524634" y="2884171"/>
            <a:ext cx="5965191" cy="54483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0" anchor="b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SzPct val="100000"/>
              <a:buFontTx/>
              <a:buNone/>
            </a:pPr>
            <a:r>
              <a:rPr kumimoji="0" lang="zh-CN" altLang="en-US" sz="2800" b="1" i="0" kern="1200" cap="none" spc="300" normalizeH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谢谢</a:t>
            </a:r>
            <a:r>
              <a:rPr kumimoji="0" lang="en-US" altLang="zh-CN" sz="2800" b="1" i="0" kern="1200" cap="none" spc="300" normalizeH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~</a:t>
            </a:r>
            <a:r>
              <a:rPr kumimoji="0" lang="zh-CN" altLang="en-US" sz="2800" b="1" i="0" kern="1200" cap="none" spc="300" normalizeH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！</a:t>
            </a:r>
            <a:endParaRPr kumimoji="0" sz="2800" b="1" i="0" kern="1200" cap="none" spc="300" normalizeH="0" noProof="0" dirty="0">
              <a:ln w="3175">
                <a:noFill/>
                <a:prstDash val="dash"/>
              </a:ln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9825" y="2174875"/>
            <a:ext cx="3784600" cy="35496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86361" y="166884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硬件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65D5BF1-EE32-4C0C-A0C5-EFF4A40A009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725205" y="2684867"/>
            <a:ext cx="5400040" cy="17875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0A58EB8-8BFC-4679-A19B-C21006E9EE81}"/>
              </a:ext>
            </a:extLst>
          </p:cNvPr>
          <p:cNvSpPr txBox="1"/>
          <p:nvPr/>
        </p:nvSpPr>
        <p:spPr>
          <a:xfrm>
            <a:off x="1219893" y="2074783"/>
            <a:ext cx="6147262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MG126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AT32F407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的硬件要求：</a:t>
            </a:r>
            <a:endParaRPr lang="zh-CN" altLang="zh-CN" sz="1800" kern="100" dirty="0">
              <a:solidFill>
                <a:srgbClr val="00B05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zh-CN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系统主时钟至少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48 MHz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Flash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至少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16 kB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SRAM 4 kB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路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SPI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总线，时钟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～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 MHz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路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GPIO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，支持中断输入。</a:t>
            </a:r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84439" y="147828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软件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462398-5F72-4C2F-A2F0-48A573AA2AC5}"/>
              </a:ext>
            </a:extLst>
          </p:cNvPr>
          <p:cNvSpPr txBox="1"/>
          <p:nvPr/>
        </p:nvSpPr>
        <p:spPr>
          <a:xfrm>
            <a:off x="1440872" y="1438962"/>
            <a:ext cx="931025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AT32F407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上使用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MG126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的软件文件都在文件夹“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”中，用户主要使用以下文件：</a:t>
            </a:r>
            <a:endParaRPr lang="zh-CN" altLang="zh-CN" sz="1800" kern="100" dirty="0">
              <a:solidFill>
                <a:srgbClr val="00B05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en-US" altLang="zh-CN" sz="18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main.c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：主入口，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初始化。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en-US" altLang="zh-CN" sz="18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app.c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：用户应用程序。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en-US" altLang="zh-CN" sz="18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mg_api.h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：用户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2356110"/>
      </p:ext>
    </p:extLst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84439" y="147828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准备工作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196A03-F912-4900-A5A5-AF3DD26C8692}"/>
              </a:ext>
            </a:extLst>
          </p:cNvPr>
          <p:cNvSpPr txBox="1"/>
          <p:nvPr/>
        </p:nvSpPr>
        <p:spPr>
          <a:xfrm>
            <a:off x="729095" y="1135789"/>
            <a:ext cx="1073380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我们例程的功能是让介子板作为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从机与手机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进行通讯，所以我们先安装一下手机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600" kern="100" dirty="0">
              <a:solidFill>
                <a:srgbClr val="00B05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en-US" altLang="zh-CN" sz="16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nRF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Connect</a:t>
            </a:r>
            <a:endParaRPr lang="zh-CN" altLang="zh-CN" sz="16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由于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协议的统一标准性，市面上已经有不少可以作为测试工具使用的通用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测试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。做的比较好的，我推荐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Nordic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制作的</a:t>
            </a:r>
            <a:r>
              <a:rPr lang="en-US" altLang="zh-CN" sz="16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nRF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Connect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。比较常用的还有</a:t>
            </a:r>
            <a:r>
              <a:rPr lang="en-US" altLang="zh-CN" sz="16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LightBlue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款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在苹果和谷歌的应用商店都有下载。我们的课程使用</a:t>
            </a:r>
            <a:r>
              <a:rPr lang="en-US" altLang="zh-CN" sz="16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nRF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Connect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600" kern="100" dirty="0">
              <a:solidFill>
                <a:srgbClr val="00B05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1CC4D8-6C2D-4588-8107-E2BD0517F515}"/>
              </a:ext>
            </a:extLst>
          </p:cNvPr>
          <p:cNvSpPr txBox="1"/>
          <p:nvPr/>
        </p:nvSpPr>
        <p:spPr>
          <a:xfrm>
            <a:off x="716276" y="3074781"/>
            <a:ext cx="107330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我们例程代码中，使用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UART print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一些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log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，便于同学们理解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相关代码的工作流程和代码调试。经过之前的核心课程的学习，同学们应该已经知道如何使用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PC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串口工具了。</a:t>
            </a:r>
            <a:endParaRPr lang="zh-CN" altLang="zh-CN" sz="1600" kern="100" dirty="0">
              <a:solidFill>
                <a:srgbClr val="00B05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B4F656B-96CA-4E99-B1F3-193EC7A7E97B}"/>
              </a:ext>
            </a:extLst>
          </p:cNvPr>
          <p:cNvSpPr txBox="1"/>
          <p:nvPr/>
        </p:nvSpPr>
        <p:spPr>
          <a:xfrm>
            <a:off x="716276" y="3690886"/>
            <a:ext cx="60973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蓝牙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sniffer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的基本原理很简单，把符合蓝牙协议栈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PHY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要求的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2.4GHz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频段的无线数据都接收进来，再根据蓝牙协议栈对数据进行解读。如果解读出来符合蓝牙协议栈的要求，那么它就是蓝牙数据。最后通过配套的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PC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软件把数据详情显示给用户看。数据有没有发送？发送的数据值对不对？谁没有按照协议栈的流程要求进行发送和回复？一目了然。</a:t>
            </a:r>
            <a:endParaRPr lang="zh-CN" altLang="zh-CN" sz="1600" kern="100" dirty="0">
              <a:solidFill>
                <a:srgbClr val="00B05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 descr="图形用户界面, 应用程序&#10;&#10;描述已自动生成">
            <a:extLst>
              <a:ext uri="{FF2B5EF4-FFF2-40B4-BE49-F238E27FC236}">
                <a16:creationId xmlns:a16="http://schemas.microsoft.com/office/drawing/2014/main" id="{805E7D0B-1B3C-4D1E-8F1F-DE371E81DA6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124008" y="3504130"/>
            <a:ext cx="4056610" cy="3019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6832262"/>
      </p:ext>
    </p:extLst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84439" y="147828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编程实例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初始化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2B3E3F-FEA7-46AD-BD63-710BE7C61E19}"/>
              </a:ext>
            </a:extLst>
          </p:cNvPr>
          <p:cNvSpPr txBox="1"/>
          <p:nvPr/>
        </p:nvSpPr>
        <p:spPr>
          <a:xfrm>
            <a:off x="169805" y="905256"/>
            <a:ext cx="118523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下面我们开始进入编程。我们基于</a:t>
            </a:r>
            <a:r>
              <a:rPr lang="en-US" altLang="zh-CN" sz="18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ble_test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中的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工程，逐步添加功能代码。课程结束后，完整代码的样子在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BLE_TRANS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工程中。现在我们打开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工程。</a:t>
            </a:r>
            <a:endParaRPr lang="zh-CN" altLang="zh-CN" sz="1800" kern="100" dirty="0">
              <a:solidFill>
                <a:srgbClr val="00B05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117CD90-45E5-407F-A60C-32BB0863E702}"/>
              </a:ext>
            </a:extLst>
          </p:cNvPr>
          <p:cNvSpPr txBox="1"/>
          <p:nvPr/>
        </p:nvSpPr>
        <p:spPr>
          <a:xfrm>
            <a:off x="343592" y="1597967"/>
            <a:ext cx="11504815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首先，我们先打开</a:t>
            </a:r>
            <a:r>
              <a:rPr lang="en-US" altLang="zh-CN" sz="14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main.c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，从主函数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main()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开始看起。最开始的部分是初始化。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en-US" altLang="zh-CN" sz="14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UART_Print_Init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(115200)</a:t>
            </a:r>
            <a:r>
              <a:rPr lang="en-US" altLang="zh-CN" sz="1400" kern="1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zh-CN" altLang="en-US" sz="1400" kern="1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串口打印初始化，波特率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115200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en-US" altLang="zh-CN" sz="14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BSP_Init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en-US" altLang="zh-CN" sz="1400" kern="1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; //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初始化开发板及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相关硬件配置。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SPI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总线，时钟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6MHz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GPIO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中断输入。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"/>
            </a:pPr>
            <a:r>
              <a:rPr lang="en-US" altLang="zh-CN" sz="14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SysTick_Config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SystemCoreClock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/ 1000); //1ms</a:t>
            </a:r>
            <a:endParaRPr lang="zh-CN" altLang="zh-CN" sz="14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除了硬件配置以外，我们看到还有</a:t>
            </a:r>
            <a:r>
              <a:rPr lang="en-US" altLang="zh-CN" sz="14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SysTick_Config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。我们</a:t>
            </a:r>
            <a:r>
              <a:rPr lang="zh-CN" altLang="en-US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例程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中的主频</a:t>
            </a:r>
            <a:r>
              <a:rPr lang="en-US" altLang="zh-CN" sz="14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SystemCoreClock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48MHz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，所以除以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以后表示设置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system tick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1ms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。每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1ms system tick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都会触发一次中断，进入中断函数</a:t>
            </a:r>
            <a:r>
              <a:rPr lang="en-US" altLang="zh-CN" sz="14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SysTick_Handler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"/>
            </a:pPr>
            <a:r>
              <a:rPr lang="en-US" altLang="zh-CN" sz="14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ble_nMsRoutine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en-US" altLang="zh-CN" sz="1400" kern="1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; //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4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SysTick_Handler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内，有</a:t>
            </a:r>
            <a:r>
              <a:rPr lang="en-US" altLang="zh-CN" sz="14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ble_nMsRoutine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。它的作用就是每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1ms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调度一次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任务，有些类似于操作系统调度任务一样。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en-US" altLang="zh-CN" sz="14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get_ble_version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  <a:r>
              <a:rPr lang="en-US" altLang="zh-CN" sz="1400" kern="1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//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获取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模块固件的版本（不是蓝牙版本）。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en-US" altLang="zh-CN" sz="14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SetBleIntRunningMode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  <a:endParaRPr lang="zh-CN" altLang="zh-CN" sz="14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en-US" altLang="zh-CN" sz="14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radio_initBle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(TXPWR_0DBM, &amp;</a:t>
            </a:r>
            <a:r>
              <a:rPr lang="en-US" altLang="zh-CN" sz="14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ble_mac_addr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r>
              <a:rPr lang="en-US" altLang="zh-CN" sz="1400" kern="1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//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。输出功率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0dBm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。获取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 device address</a:t>
            </a:r>
            <a:r>
              <a:rPr lang="zh-CN" altLang="zh-CN" sz="14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0782402"/>
      </p:ext>
    </p:extLst>
  </p:cSld>
  <p:clrMapOvr>
    <a:masterClrMapping/>
  </p:clrMapOvr>
  <p:transition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30627" y="170184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程实例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广播 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endParaRPr lang="zh-CN" altLang="en-US" sz="3200" b="1" spc="16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8E5E34-E721-4294-AA56-3E34FAB9B802}"/>
              </a:ext>
            </a:extLst>
          </p:cNvPr>
          <p:cNvSpPr txBox="1"/>
          <p:nvPr/>
        </p:nvSpPr>
        <p:spPr>
          <a:xfrm>
            <a:off x="603816" y="1146988"/>
            <a:ext cx="10984367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en-US" altLang="zh-CN" sz="12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ble_set_adv_data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advData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2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sizeof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advData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));</a:t>
            </a:r>
            <a:endParaRPr lang="zh-CN" altLang="zh-CN" sz="12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设置广播数据。广播默认使用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ADV_IND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，这里的广播数据，就是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ADV_IND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2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AdvData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。我们跳到函数中</a:t>
            </a:r>
            <a:r>
              <a:rPr lang="en-US" altLang="zh-CN" sz="12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advData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的定义处。</a:t>
            </a:r>
          </a:p>
          <a:p>
            <a:pPr marL="742950" lvl="1" indent="-28575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"/>
            </a:pP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添加注释</a:t>
            </a:r>
          </a:p>
          <a:p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static u8 </a:t>
            </a:r>
            <a:r>
              <a:rPr lang="en-US" altLang="zh-CN" sz="12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advData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[] = </a:t>
            </a:r>
            <a:endParaRPr lang="zh-CN" altLang="zh-CN" sz="12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{</a:t>
            </a:r>
            <a:endParaRPr lang="zh-CN" altLang="zh-CN" sz="12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   0x02,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//Length</a:t>
            </a:r>
            <a:endParaRPr lang="zh-CN" altLang="zh-CN" sz="12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   0x01,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//Flags</a:t>
            </a:r>
            <a:endParaRPr lang="zh-CN" altLang="zh-CN" sz="12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   0x06 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//BR/EDR Not Supported, LE General Discoverable Mode</a:t>
            </a:r>
            <a:endParaRPr lang="zh-CN" altLang="zh-CN" sz="12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};</a:t>
            </a:r>
            <a:endParaRPr lang="zh-CN" altLang="zh-CN" sz="12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266700" indent="266700" algn="just">
              <a:spcBef>
                <a:spcPts val="1200"/>
              </a:spcBef>
              <a:spcAft>
                <a:spcPts val="1200"/>
              </a:spcAft>
            </a:pPr>
            <a:r>
              <a:rPr lang="en-US" altLang="zh-CN" sz="12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advData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02 01 06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。我们再复习一遍</a:t>
            </a:r>
            <a:r>
              <a:rPr lang="en-US" altLang="zh-CN" sz="12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AdvData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的结构。</a:t>
            </a:r>
            <a:r>
              <a:rPr lang="en-US" altLang="zh-CN" sz="12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AdvData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由若干个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 Structure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组成。我们这里现在只有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 Structure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。第一个字节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0x02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表示这个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 Structure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后续还有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个字节，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0x01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 Type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Flags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0x06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BR/EDR Not Supported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”和“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LE General Discoverable Mode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”。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en-US" altLang="zh-CN" sz="12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ble_run_interrupt_start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(320);</a:t>
            </a:r>
            <a:endParaRPr lang="zh-CN" altLang="zh-CN" sz="12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正式开始运行。默认广播自动开始。</a:t>
            </a:r>
          </a:p>
          <a:p>
            <a:pPr marL="742950" lvl="1" indent="-28575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"/>
            </a:pP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添加注释</a:t>
            </a:r>
          </a:p>
          <a:p>
            <a:r>
              <a:rPr lang="en-US" altLang="zh-CN" sz="12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ble_run_interrupt_start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(32);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//32*0.625=20ms</a:t>
            </a:r>
            <a:endParaRPr lang="zh-CN" altLang="zh-CN" sz="1200" kern="100" dirty="0">
              <a:effectLst/>
              <a:latin typeface="Arial" panose="020B060402020202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266700"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参数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是广播事件间隔</a:t>
            </a:r>
            <a:r>
              <a:rPr lang="en-US" altLang="zh-CN" sz="12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advInterval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。单位是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625μs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，乘以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，等于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20ms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，是</a:t>
            </a:r>
            <a:r>
              <a:rPr lang="en-US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ADV_IND</a:t>
            </a:r>
            <a:r>
              <a:rPr lang="zh-CN" altLang="zh-CN" sz="12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的最小间隔。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5169618"/>
      </p:ext>
    </p:ext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0" y="147828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程实例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广播 </a:t>
            </a:r>
            <a:r>
              <a:rPr lang="en-US" altLang="zh-CN" sz="32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endParaRPr lang="zh-CN" altLang="en-US" sz="3200" b="1" spc="16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47545FF-7271-4833-AC55-BB85535B5E30}"/>
              </a:ext>
            </a:extLst>
          </p:cNvPr>
          <p:cNvSpPr txBox="1"/>
          <p:nvPr/>
        </p:nvSpPr>
        <p:spPr>
          <a:xfrm>
            <a:off x="534093" y="1304584"/>
            <a:ext cx="618882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"/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查看广播设备</a:t>
            </a: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我们编译一下程序，下载到板子里，并运行。</a:t>
            </a: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首先，我们查看串口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log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，确认程序正常运行起来了。</a:t>
            </a:r>
          </a:p>
        </p:txBody>
      </p:sp>
      <p:pic>
        <p:nvPicPr>
          <p:cNvPr id="12" name="图片 11" descr="图形用户界面, 文本, 应用程序&#10;&#10;描述已自动生成">
            <a:extLst>
              <a:ext uri="{FF2B5EF4-FFF2-40B4-BE49-F238E27FC236}">
                <a16:creationId xmlns:a16="http://schemas.microsoft.com/office/drawing/2014/main" id="{634FDFD0-D802-49FB-A0B6-FF0BF0211E0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124931" y="1522667"/>
            <a:ext cx="2946400" cy="13208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E3A6E97-70E7-4EC5-B0E5-5BDB45DB28BC}"/>
              </a:ext>
            </a:extLst>
          </p:cNvPr>
          <p:cNvSpPr txBox="1"/>
          <p:nvPr/>
        </p:nvSpPr>
        <p:spPr>
          <a:xfrm>
            <a:off x="534092" y="3095052"/>
            <a:ext cx="10413769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然后我们打开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nRF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Connect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打开后默认在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Scanner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标签页。这时候可以看到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发现了一些周围的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设备。在这个页面下拉，可以刷新设备列表和信息。</a:t>
            </a: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如何在一堆设备列表中找到我们的设备呢？我们可以利用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filter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功能进行过滤。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nRF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Connect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filter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中有很多选项，最基本的就是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RSSI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过滤。我们把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RSSI filter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设置到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-50dBm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，设备列表一下子就减少了，甚至没有了。然后把手机靠近近介子板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模块的天线处，我们就能看到名称为“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AT32F407-BLE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”的设备。</a:t>
            </a:r>
          </a:p>
          <a:p>
            <a:pPr indent="266700" algn="just">
              <a:spcBef>
                <a:spcPts val="1200"/>
              </a:spcBef>
              <a:spcAft>
                <a:spcPts val="1200"/>
              </a:spcAft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设备能够看到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设备的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device address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，大家可以和串口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log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内的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device address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核对一下。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iOS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设备就看不到了，因为苹果出于隐私考虑，没有把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设备的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device address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开放给用户应用层。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2375159"/>
      </p:ext>
    </p:extLst>
  </p:cSld>
  <p:clrMapOvr>
    <a:masterClrMapping/>
  </p:clrMapOvr>
  <p:transition advClick="0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41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9、12、15、16、17、18、19、20、21、24、26、27、28"/>
  <p:tag name="KSO_WM_SLIDE_ID" val="custom20205416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5416"/>
  <p:tag name="KSO_WM_SLIDE_LAYOUT" val="a"/>
  <p:tag name="KSO_WM_SLIDE_LAYOUT_CNT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商业项目策划书"/>
  <p:tag name="KSO_WM_TEMPLATE_CATEGORY" val="custom"/>
  <p:tag name="KSO_WM_TEMPLATE_INDEX" val="20205416"/>
  <p:tag name="KSO_WM_UNIT_ID" val="custom20205416_1*a*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BEAUTIFY_FLAG" val="#wm#"/>
  <p:tag name="KSO_WM_TEMPLATE_CATEGORY" val="diagram"/>
  <p:tag name="KSO_WM_TEMPLATE_INDEX" val="20216523"/>
  <p:tag name="KSO_WM_SLIDE_CAN_ADD_NAVIGATION" val="1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320bf79c36e2348c3efaf8"/>
  <p:tag name="KSO_WM_SLIDE_ID" val="diagram202165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SLIDE_SIZE" val="960*540"/>
  <p:tag name="KSO_WM_SLIDE_POSITION" val="0*0"/>
  <p:tag name="KSO_WM_TAG_VERSION" val="1.0"/>
  <p:tag name="KSO_WM_SLIDE_LAYOUT" val="a_d_f"/>
  <p:tag name="KSO_WM_SLIDE_LAYOUT_CNT" val="1_1_1"/>
  <p:tag name="KSO_WM_CHIP_FILLPROP" val="[[{&quot;text_align&quot;:&quot;cm&quot;,&quot;text_direction&quot;:&quot;horizontal&quot;,&quot;support_big_font&quot;:false,&quot;picture_toward&quot;:0,&quot;picture_dockside&quot;:[],&quot;fill_id&quot;:&quot;07adfc92f9a148ad9811d167e7384d57&quot;,&quot;fill_align&quot;:&quot;cm&quot;,&quot;chip_types&quot;:[&quot;picture&quot;]},{&quot;text_align&quot;:&quot;lm&quot;,&quot;text_direction&quot;:&quot;horizontal&quot;,&quot;support_big_font&quot;:false,&quot;picture_toward&quot;:0,&quot;picture_dockside&quot;:[],&quot;fill_id&quot;:&quot;1dd391698623409d8eb75585607645b5&quot;,&quot;fill_align&quot;:&quot;lm&quot;,&quot;chip_types&quot;:[&quot;header&quot;]},{&quot;text_align&quot;:&quot;lm&quot;,&quot;text_direction&quot;:&quot;horizontal&quot;,&quot;support_big_font&quot;:false,&quot;picture_toward&quot;:0,&quot;picture_dockside&quot;:[],&quot;fill_id&quot;:&quot;c3291d38a76843e2a50649562753f489&quot;,&quot;fill_align&quot;:&quot;lm&quot;,&quot;chip_types&quot;:[&quot;text&quot;]}]]"/>
  <p:tag name="KSO_WM_CHIP_DECFILLPROP" val="[]"/>
  <p:tag name="KSO_WM_CHIP_GROUPID" val="5f320bf79c36e2348c3efaf7"/>
  <p:tag name="KSO_WM_SLIDE_BK_DARK_LIGHT" val="2"/>
  <p:tag name="KSO_WM_SLIDE_BACKGROUND_TYPE" val="general"/>
  <p:tag name="KSO_WM_SLIDE_SUPPORT_FEATURE_TYPE" val="0"/>
  <p:tag name="KSO_WM_TEMPLATE_ASSEMBLE_XID" val="5fb788439532eafaafcd85f8"/>
  <p:tag name="KSO_WM_TEMPLATE_ASSEMBLE_GROUPID" val="5fb788439532eafaafcd85f8"/>
  <p:tag name="KSO_WM_SLIDE_LAYOUT_INFO" val="{&quot;direction&quot;:1,&quot;id&quot;:&quot;2020-11-20T17:11:31&quot;,&quot;maxSize&quot;:{&quot;size1&quot;:46.299999999999997},&quot;minSize&quot;:{&quot;size1&quot;:46.299999999999997},&quot;normalSize&quot;:{&quot;size1&quot;:46.299999999999997},&quot;subLayout&quot;:[{&quot;id&quot;:&quot;2020-11-20T17:11:31&quot;,&quot;margin&quot;:{&quot;bottom&quot;:0,&quot;left&quot;:2.1170001029968262,&quot;right&quot;:0,&quot;top&quot;:0},&quot;type&quot;:0},{&quot;id&quot;:&quot;2020-11-20T17:11:31&quot;,&quot;maxSize&quot;:{&quot;size1&quot;:33.199628171488577},&quot;minSize&quot;:{&quot;size1&quot;:33.199628171488577},&quot;normalSize&quot;:{&quot;size1&quot;:33.199628171488577},&quot;subLayout&quot;:[{&quot;id&quot;:&quot;2020-11-20T17:11:31&quot;,&quot;margin&quot;:{&quot;bottom&quot;:0.84700000286102295,&quot;left&quot;:2.0899999141693115,&quot;right&quot;:1.6929999589920044,&quot;top&quot;:2.9630000591278076},&quot;type&quot;:0},{&quot;id&quot;:&quot;2020-11-20T17:11:31&quot;,&quot;margin&quot;:{&quot;bottom&quot;:1.6929999589920044,&quot;left&quot;:2.0899999141693115,&quot;right&quot;:1.6929999589920044,&quot;top&quot;:0.84700000286102295},&quot;type&quot;:0}],&quot;type&quot;:0}],&quot;type&quot;:0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1354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6523_1*d*1"/>
  <p:tag name="KSO_WM_TEMPLATE_CATEGORY" val="diagram"/>
  <p:tag name="KSO_WM_TEMPLATE_INDEX" val="2021652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6f855db099744e979876b152128ef47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0b1757f2314473b988c7887e3f0a566"/>
  <p:tag name="KSO_WM_UNIT_PLACING_PICTURE" val="40b1757f2314473b988c7887e3f0a566"/>
  <p:tag name="KSO_WM_TEMPLATE_ASSEMBLE_XID" val="5fb788439532eafaafcd85f8"/>
  <p:tag name="KSO_WM_TEMPLATE_ASSEMBLE_GROUPID" val="5fb788439532eafaafcd85f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6523_1*a*1"/>
  <p:tag name="KSO_WM_TEMPLATE_CATEGORY" val="diagram"/>
  <p:tag name="KSO_WM_TEMPLATE_INDEX" val="20216523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0d9953e646174196895582654de56d1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81e44783c8f47d8b3176e1dde06cf82"/>
  <p:tag name="KSO_WM_UNIT_TEXT_FILL_FORE_SCHEMECOLOR_INDEX_BRIGHTNESS" val="0"/>
  <p:tag name="KSO_WM_UNIT_TEXT_FILL_FORE_SCHEMECOLOR_INDEX" val="13"/>
  <p:tag name="KSO_WM_UNIT_TEXT_FILL_TYPE" val="1"/>
  <p:tag name="KSO_WM_TEMPLATE_ASSEMBLE_XID" val="5fb788439532eafaafcd85f8"/>
  <p:tag name="KSO_WM_TEMPLATE_ASSEMBLE_GROUPID" val="5fb788439532eafaafcd85f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6523_1*f*1"/>
  <p:tag name="KSO_WM_TEMPLATE_CATEGORY" val="diagram"/>
  <p:tag name="KSO_WM_TEMPLATE_INDEX" val="2021652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60"/>
  <p:tag name="KSO_WM_UNIT_SHOW_EDIT_AREA_INDICATION" val="1"/>
  <p:tag name="KSO_WM_CHIP_GROUPID" val="5e6b05596848fb12bee65ac8"/>
  <p:tag name="KSO_WM_CHIP_XID" val="5e6b05596848fb12bee65aca"/>
  <p:tag name="KSO_WM_UNIT_DEC_AREA_ID" val="4ebdaa62c51447be9b27b86368b147f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0237d760e5fa417496b635519aecac99"/>
  <p:tag name="KSO_WM_UNIT_TEXT_FILL_FORE_SCHEMECOLOR_INDEX_BRIGHTNESS" val="0.25"/>
  <p:tag name="KSO_WM_UNIT_TEXT_FILL_FORE_SCHEMECOLOR_INDEX" val="13"/>
  <p:tag name="KSO_WM_UNIT_TEXT_FILL_TYPE" val="1"/>
  <p:tag name="KSO_WM_TEMPLATE_ASSEMBLE_XID" val="5fb788439532eafaafcd85f8"/>
  <p:tag name="KSO_WM_TEMPLATE_ASSEMBLE_GROUPID" val="5fb788439532eafaafcd85f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5416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5416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5416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5416_1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ee"/>
  <p:tag name="KSO_WM_UNIT_DEC_AREA_ID" val="00a0db5a33a04c41be9cd4a48b019ca8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26fb9c3cd834779aedbcb300142762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416_1*b*1"/>
  <p:tag name="KSO_WM_TEMPLATE_CATEGORY" val="custom"/>
  <p:tag name="KSO_WM_TEMPLATE_INDEX" val="20205416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4a4df0ceec8f413299ccdcb197535f19"/>
  <p:tag name="KSO_WM_CHIP_GROUPID" val="5ebe59c40ac41c4a0a5256aa"/>
  <p:tag name="KSO_WM_CHIP_XID" val="5ebe59c40ac41c4a0a5256ab"/>
  <p:tag name="KSO_WM_CHIP_FILLAREA_FILL_RULE" val="{&quot;fill_align&quot;:&quot;cm&quot;,&quot;fill_mode&quot;:&quot;adaptive&quot;,&quot;sacle_strategy&quot;:&quot;smart&quot;}"/>
  <p:tag name="KSO_WM_ASSEMBLE_CHIP_INDEX" val="069e5ab9107a46388a2d1d4e67c9b014"/>
  <p:tag name="KSO_WM_UNIT_TEXT_FILL_FORE_SCHEMECOLOR_INDEX_BRIGHTNESS" val="0.35"/>
  <p:tag name="KSO_WM_UNIT_TEXT_FILL_FORE_SCHEMECOLOR_INDEX" val="13"/>
  <p:tag name="KSO_WM_UNIT_TEXT_FILL_TYPE" val="1"/>
  <p:tag name="KSO_WM_TEMPLATE_ASSEMBLE_XID" val="5f9a6837989d9bef5b8f81d1"/>
  <p:tag name="KSO_WM_TEMPLATE_ASSEMBLE_GROUPID" val="5f8cfee0a61ec3b55284a7ed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416_1*a*1"/>
  <p:tag name="KSO_WM_TEMPLATE_CATEGORY" val="custom"/>
  <p:tag name="KSO_WM_TEMPLATE_INDEX" val="20205416"/>
  <p:tag name="KSO_WM_UNIT_LAYERLEVEL" val="1"/>
  <p:tag name="KSO_WM_TAG_VERSION" val="1.0"/>
  <p:tag name="KSO_WM_BEAUTIFY_FLAG" val="#wm#"/>
  <p:tag name="KSO_WM_UNIT_PRESET_TEXT" val="匠心之旅 优雅品鉴"/>
  <p:tag name="KSO_WM_UNIT_DEFAULT_FONT" val="56;72;4"/>
  <p:tag name="KSO_WM_UNIT_BLOCK" val="0"/>
  <p:tag name="KSO_WM_UNIT_DEC_AREA_ID" val="53564c90825e45c4b4f9027edc1f9ee6"/>
  <p:tag name="KSO_WM_CHIP_GROUPID" val="5ebe59c40ac41c4a0a5256aa"/>
  <p:tag name="KSO_WM_CHIP_XID" val="5ebe59c40ac41c4a0a5256ab"/>
  <p:tag name="KSO_WM_CHIP_FILLAREA_FILL_RULE" val="{&quot;fill_align&quot;:&quot;cm&quot;,&quot;fill_mode&quot;:&quot;adaptive&quot;,&quot;sacle_strategy&quot;:&quot;smart&quot;}"/>
  <p:tag name="KSO_WM_ASSEMBLE_CHIP_INDEX" val="069e5ab9107a46388a2d1d4e67c9b014"/>
  <p:tag name="KSO_WM_UNIT_TEXT_FILL_FORE_SCHEMECOLOR_INDEX_BRIGHTNESS" val="0.15"/>
  <p:tag name="KSO_WM_UNIT_TEXT_FILL_FORE_SCHEMECOLOR_INDEX" val="13"/>
  <p:tag name="KSO_WM_UNIT_TEXT_FILL_TYPE" val="1"/>
  <p:tag name="KSO_WM_TEMPLATE_ASSEMBLE_XID" val="5f9a6837989d9bef5b8f81d1"/>
  <p:tag name="KSO_WM_TEMPLATE_ASSEMBLE_GROUPID" val="5f8cfee0a61ec3b55284a7ed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0"/>
  <p:tag name="KSO_WM_SLIDE_ID" val="diagram202158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NDEX" val="1"/>
  <p:tag name="KSO_WM_TAG_VERSION" val="1.0"/>
  <p:tag name="KSO_WM_BEAUTIFY_FLAG" val="#wm#"/>
  <p:tag name="KSO_WM_TEMPLATE_CATEGORY" val="diagram"/>
  <p:tag name="KSO_WM_TEMPLATE_INDEX" val="20215823"/>
  <p:tag name="KSO_WM_SLIDE_LAYOUT" val="a_f_h"/>
  <p:tag name="KSO_WM_SLIDE_LAYOUT_CNT" val="1_1_1"/>
  <p:tag name="KSO_WM_TEMPLATE_THUMBS_INDEX" val="1、4、7、12、13、14、15、16、17、18、20、24、25、28、33、36、40、43、44"/>
  <p:tag name="KSO_WM_SLIDE_SIZE" val="289.469*372.002"/>
  <p:tag name="KSO_WM_SLIDE_POSITION" val="66.7667*120.00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1-16T09:52:16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11-16T09:52:16&quot;,&quot;margin&quot;:{&quot;bottom&quot;:0.3970000147819519,&quot;left&quot;:1.2699999809265137,&quot;right&quot;:1.2699999809265137,&quot;top&quot;:0.42300000786781311},&quot;type&quot;:0},{&quot;direction&quot;:1,&quot;id&quot;:&quot;2020-11-16T09:52:16&quot;,&quot;maxSize&quot;:{&quot;size1&quot;:66.199979652444995},&quot;minSize&quot;:{&quot;size1&quot;:38.799979652444982},&quot;normalSize&quot;:{&quot;size1&quot;:58.66237548577832},&quot;subLayout&quot;:[{&quot;id&quot;:&quot;2020-11-16T09:52:16&quot;,&quot;margin&quot;:{&quot;bottom&quot;:1.6929999589920044,&quot;left&quot;:1.6929999589920044,&quot;right&quot;:0.026000002399086952,&quot;top&quot;:1.7200000286102295},&quot;maxSize&quot;:{&quot;size1&quot;:85.210322991921501},&quot;minSize&quot;:{&quot;size1&quot;:71.510322991921512},&quot;normalSize&quot;:{&quot;size1&quot;:85.210322991921501},&quot;subLayout&quot;:[{&quot;id&quot;:&quot;2020-11-16T09:52:16&quot;,&quot;margin&quot;:{&quot;bottom&quot;:0.026000002399086952,&quot;left&quot;:0,&quot;right&quot;:0.032999999821186066,&quot;top&quot;:0},&quot;type&quot;:0},{&quot;id&quot;:&quot;2020-11-16T09:52:16&quot;,&quot;margin&quot;:{&quot;bottom&quot;:1.6929999589920044,&quot;left&quot;:1.6929999589920044,&quot;right&quot;:0.026000002399086952,&quot;top&quot;:0.01323340367525816},&quot;type&quot;:0}],&quot;type&quot;:0},{&quot;id&quot;:&quot;2020-11-16T09:52:16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b1db502a846156ed9eb430"/>
  <p:tag name="KSO_WM_TEMPLATE_ASSEMBLE_GROUPID" val="5fb1db502a846156ed9eb4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3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0"/>
  <p:tag name="KSO_WM_UNIT_DEC_AREA_ID" val="801b98c4c0b443b28642c516aef2631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076dffe255a4f1a81884fcbebac4d97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3_1*a*1"/>
  <p:tag name="KSO_WM_TEMPLATE_CATEGORY" val="diagram"/>
  <p:tag name="KSO_WM_TEMPLATE_INDEX" val="202158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be4cb593434c55aae3f4fc3ea656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e4fd2d686fa4d0fb0f7606afd25a3fa"/>
  <p:tag name="KSO_WM_UNIT_TEXT_FILL_FORE_SCHEMECOLOR_INDEX_BRIGHTNESS" val="0"/>
  <p:tag name="KSO_WM_UNIT_TEXT_FILL_FORE_SCHEMECOLOR_INDEX" val="13"/>
  <p:tag name="KSO_WM_UNIT_TEXT_FILL_TYPE" val="1"/>
  <p:tag name="KSO_WM_TEMPLATE_ASSEMBLE_XID" val="5fb1db502a846156ed9eb430"/>
  <p:tag name="KSO_WM_TEMPLATE_ASSEMBLE_GROUPID" val="5fb1db502a846156ed9eb43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0173"/>
  <p:tag name="KSO_WM_SLIDE_BACKGROUND" val="[&quot;general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f2293c8dda340fd2c9b5864"/>
  <p:tag name="KSO_WM_CHIP_FILLPROP" val="[[{&quot;fill_id&quot;:&quot;f5378d118a0e47a8a2fec2c04156848e&quot;,&quot;fill_align&quot;:&quot;cm&quot;,&quot;text_align&quot;:&quot;cm&quot;,&quot;text_direction&quot;:&quot;horizontal&quot;,&quot;chip_types&quot;:[&quot;picture&quot;]},{&quot;fill_id&quot;:&quot;391a8d3a475541dbbf4bf68b0f7e837c&quot;,&quot;fill_align&quot;:&quot;lb&quot;,&quot;text_align&quot;:&quot;lb&quot;,&quot;text_direction&quot;:&quot;horizontal&quot;,&quot;chip_types&quot;:[&quot;header&quot;]},{&quot;fill_id&quot;:&quot;dcd054a5fbf54e6fb810aa57786606fc&quot;,&quot;fill_align&quot;:&quot;lt&quot;,&quot;text_align&quot;:&quot;lt&quot;,&quot;text_direction&quot;:&quot;horizontal&quot;,&quot;chip_types&quot;:[&quot;text&quot;]}]]"/>
  <p:tag name="KSO_WM_SLIDE_ID" val="diagram2021017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275.949*74.7"/>
  <p:tag name="KSO_WM_SLIDE_POSITION" val="120*297.302"/>
  <p:tag name="KSO_WM_TAG_VERSION" val="1.0"/>
  <p:tag name="KSO_WM_SLIDE_LAYOUT" val="a_d_h"/>
  <p:tag name="KSO_WM_SLIDE_LAYOUT_CNT" val="1_1_1"/>
  <p:tag name="KSO_WM_CHIP_GROUPID" val="5f2293c8dda340fd2c9b5863"/>
  <p:tag name="KSO_WM_SLIDE_BK_DARK_LIGHT" val="2"/>
  <p:tag name="KSO_WM_SLIDE_BACKGROUND_TYPE" val="general"/>
  <p:tag name="KSO_WM_SLIDE_SUPPORT_FEATURE_TYPE" val="0"/>
  <p:tag name="KSO_WM_TEMPLATE_ASSEMBLE_XID" val="5f48a2c2f3f92eac73830e88"/>
  <p:tag name="KSO_WM_TEMPLATE_ASSEMBLE_GROUPID" val="5f48a2c2f3f92eac73830e8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08-28T14:23:42&quot;,&quot;maxSize&quot;:{&quot;size1&quot;:51.100000000000001},&quot;minSize&quot;:{&quot;size1&quot;:35.600000000000001},&quot;normalSize&quot;:{&quot;size1&quot;:50.377592592592592},&quot;subLayout&quot;:[{&quot;id&quot;:&quot;2020-08-28T14:23:42&quot;,&quot;margin&quot;:{&quot;bottom&quot;:0.026000002399086952,&quot;left&quot;:4.2329998016357422,&quot;right&quot;:19.897001266479492,&quot;top&quot;:4.6570000648498535},&quot;type&quot;:0},{&quot;id&quot;:&quot;2020-08-28T14:23:42&quot;,&quot;margin&quot;:{&quot;bottom&quot;:4.6570000648498535,&quot;left&quot;:4.2329998016357422,&quot;right&quot;:19.897001266479492,&quot;top&quot;:0.3970000147819519},&quot;maxSize&quot;:{&quot;size1&quot;:33.330956743987329},&quot;minSize&quot;:{&quot;size1&quot;:17.430956743987323},&quot;normalSize&quot;:{&quot;size1&quot;:19.460462602883432},&quot;subLayout&quot;:[{&quot;id&quot;:&quot;2020-08-28T14:23:42&quot;,&quot;margin&quot;:{&quot;bottom&quot;:0.04354708269238472,&quot;left&quot;:4.2329998016357422,&quot;right&quot;:19.897001266479492,&quot;top&quot;:0.3970000147819519},&quot;type&quot;:0},{&quot;id&quot;:&quot;2020-08-28T14:23:42&quot;,&quot;margin&quot;:{&quot;bottom&quot;:4.6570000648498535,&quot;left&quot;:4.2329998016357422,&quot;right&quot;:19.897001266479492,&quot;top&quot;:0.15224497020244598},&quot;type&quot;:0}],&quot;type&quot;:0}],&quot;type&quot;:0}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.15"/>
  <p:tag name="KSO_WM_UNIT_TEXT_FILL_FORE_SCHEMECOLOR_INDEX" val="13"/>
  <p:tag name="KSO_WM_UNIT_TEXT_FILL_TYPE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0173_1*i*1"/>
  <p:tag name="KSO_WM_TEMPLATE_CATEGORY" val="diagram"/>
  <p:tag name="KSO_WM_TEMPLATE_INDEX" val="20210173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2d12ecaae27f45338c27a3224dda193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f2293c8dda340fd2c9b5863"/>
  <p:tag name="KSO_WM_CHIP_XID" val="5f2293c8dda340fd2c9b5864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738"/>
  <p:tag name="KSO_WM_TEMPLATE_ASSEMBLE_XID" val="5f48a2c2f3f92eac73830e88"/>
  <p:tag name="KSO_WM_TEMPLATE_ASSEMBLE_GROUPID" val="5f48a2c2f3f92eac73830e88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0173_1*a*1"/>
  <p:tag name="KSO_WM_TEMPLATE_CATEGORY" val="diagram"/>
  <p:tag name="KSO_WM_TEMPLATE_INDEX" val="20210173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CHIP_FILLAREA_FILL_RULE" val="{&quot;fill_align&quot;:&quot;lb&quot;,&quot;fill_mode&quot;:&quot;full&quot;}"/>
  <p:tag name="KSO_WM_UNIT_DEC_AREA_ID" val="8943720032b24a7cbb295e9627f84562"/>
  <p:tag name="KSO_WM_ASSEMBLE_CHIP_INDEX" val="4c37fda9680b4573b96914fcf4c0d925"/>
  <p:tag name="KSO_WM_UNIT_TEXT_FILL_FORE_SCHEMECOLOR_INDEX_BRIGHTNESS" val="0"/>
  <p:tag name="KSO_WM_UNIT_TEXT_FILL_FORE_SCHEMECOLOR_INDEX" val="13"/>
  <p:tag name="KSO_WM_UNIT_TEXT_FILL_TYPE" val="1"/>
  <p:tag name="KSO_WM_TEMPLATE_ASSEMBLE_XID" val="5f48a2c2f3f92eac73830e88"/>
  <p:tag name="KSO_WM_TEMPLATE_ASSEMBLE_GROUPID" val="5f48a2c2f3f92eac73830e88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10173_1*h_a*1_1"/>
  <p:tag name="KSO_WM_TEMPLATE_CATEGORY" val="diagram"/>
  <p:tag name="KSO_WM_TEMPLATE_INDEX" val="20210173"/>
  <p:tag name="KSO_WM_UNIT_LAYERLEVEL" val="1_1"/>
  <p:tag name="KSO_WM_TAG_VERSION" val="1.0"/>
  <p:tag name="KSO_WM_BEAUTIFY_FLAG" val="#wm#"/>
  <p:tag name="KSO_WM_UNIT_DEFAULT_FONT" val="18;24;2"/>
  <p:tag name="KSO_WM_UNIT_BLOCK" val="0"/>
  <p:tag name="KSO_WM_UNIT_SHOW_EDIT_AREA_INDICATION" val="1"/>
  <p:tag name="KSO_WM_CHIP_GROUPID" val="5e6b05b36848fb12bee65ad8"/>
  <p:tag name="KSO_WM_CHIP_XID" val="5e6b05b36848fb12bee65ada"/>
  <p:tag name="KSO_WM_CHIP_FILLAREA_FILL_RULE" val="{&quot;fill_align&quot;:&quot;lt&quot;,&quot;fill_mode&quot;:&quot;full&quot;}"/>
  <p:tag name="KSO_WM_UNIT_DEC_AREA_ID" val="e58bc344b7824107bbb7e3c405db3443"/>
  <p:tag name="KSO_WM_ASSEMBLE_CHIP_INDEX" val="d6bcc91b06334b4a9b87b6b1c85a4b37"/>
  <p:tag name="KSO_WM_UNIT_TEXT_FILL_FORE_SCHEMECOLOR_INDEX_BRIGHTNESS" val="0"/>
  <p:tag name="KSO_WM_UNIT_TEXT_FILL_FORE_SCHEMECOLOR_INDEX" val="13"/>
  <p:tag name="KSO_WM_UNIT_TEXT_FILL_TYPE" val="1"/>
  <p:tag name="KSO_WM_TEMPLATE_ASSEMBLE_XID" val="5f48a2c2f3f92eac73830e88"/>
  <p:tag name="KSO_WM_TEMPLATE_ASSEMBLE_GROUPID" val="5f48a2c2f3f92eac73830e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41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4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1"/>
  <p:tag name="KSO_WM_UNIT_DEC_AREA_ID" val="c34e036d3117448695c62699ceab096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f18c524ec7841769a7d854988d8adb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5416_2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ef"/>
  <p:tag name="KSO_WM_UNIT_DEC_AREA_ID" val="4d27c479011746db922e690e5ebcfcd8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c3a396ba0cb422394ee19f1183d18c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3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0"/>
  <p:tag name="KSO_WM_UNIT_DEC_AREA_ID" val="c5117d82e80a4fc3a3c76e420cf691e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4b2600abd204f1b9cdbca1f623f1f9b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4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1"/>
  <p:tag name="KSO_WM_UNIT_DEC_AREA_ID" val="f44d0716a3df4364b6cce77757188bf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e5266dcf1384045a7666f0c4d01961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416_1*b*1"/>
  <p:tag name="KSO_WM_TEMPLATE_CATEGORY" val="custom"/>
  <p:tag name="KSO_WM_TEMPLATE_INDEX" val="20205416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5498818cfd1944da86bba89d2b918076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fa646f29c7234a62a38557960d795cba"/>
  <p:tag name="KSO_WM_UNIT_TEXT_FILL_FORE_SCHEMECOLOR_INDEX_BRIGHTNESS" val="0.35"/>
  <p:tag name="KSO_WM_UNIT_TEXT_FILL_FORE_SCHEMECOLOR_INDEX" val="13"/>
  <p:tag name="KSO_WM_UNIT_TEXT_FILL_TYPE" val="1"/>
  <p:tag name="KSO_WM_TEMPLATE_ASSEMBLE_XID" val="5f9a6837989d9bef5b8f81b6"/>
  <p:tag name="KSO_WM_TEMPLATE_ASSEMBLE_GROUPID" val="5f8cfee0a61ec3b55284a7ed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416_1*a*1"/>
  <p:tag name="KSO_WM_TEMPLATE_CATEGORY" val="custom"/>
  <p:tag name="KSO_WM_TEMPLATE_INDEX" val="20205416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6bc29963208442408e02bca3dc643789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fa646f29c7234a62a38557960d795cba"/>
  <p:tag name="KSO_WM_UNIT_TEXT_FILL_FORE_SCHEMECOLOR_INDEX_BRIGHTNESS" val="0.15"/>
  <p:tag name="KSO_WM_UNIT_TEXT_FILL_FORE_SCHEMECOLOR_INDEX" val="13"/>
  <p:tag name="KSO_WM_UNIT_TEXT_FILL_TYPE" val="1"/>
  <p:tag name="KSO_WM_TEMPLATE_ASSEMBLE_XID" val="5f9a6837989d9bef5b8f81b6"/>
  <p:tag name="KSO_WM_TEMPLATE_ASSEMBLE_GROUPID" val="5f8cfee0a61ec3b55284a7ed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3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0"/>
  <p:tag name="KSO_WM_UNIT_DEC_AREA_ID" val="801b98c4c0b443b28642c516aef2631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076dffe255a4f1a81884fcbebac4d9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4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1"/>
  <p:tag name="KSO_WM_UNIT_DEC_AREA_ID" val="c34e036d3117448695c62699ceab096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f18c524ec7841769a7d854988d8adb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3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0"/>
  <p:tag name="KSO_WM_UNIT_DEC_AREA_ID" val="801b98c4c0b443b28642c516aef2631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076dffe255a4f1a81884fcbebac4d9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4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1"/>
  <p:tag name="KSO_WM_UNIT_DEC_AREA_ID" val="c34e036d3117448695c62699ceab096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f18c524ec7841769a7d854988d8adb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5416_2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ef"/>
  <p:tag name="KSO_WM_UNIT_DEC_AREA_ID" val="54433ade411d4a278e2078c19df4cc08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b803a5e52084841b613b3f58ca8f42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3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0"/>
  <p:tag name="KSO_WM_UNIT_DEC_AREA_ID" val="918d56e762a749f7b0908267016ffd4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b369f74107343b6ba2e316dbb2fcf3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3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0"/>
  <p:tag name="KSO_WM_UNIT_DEC_AREA_ID" val="801b98c4c0b443b28642c516aef2631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076dffe255a4f1a81884fcbebac4d9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4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1"/>
  <p:tag name="KSO_WM_UNIT_DEC_AREA_ID" val="c34e036d3117448695c62699ceab096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f18c524ec7841769a7d854988d8adb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3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0"/>
  <p:tag name="KSO_WM_UNIT_DEC_AREA_ID" val="801b98c4c0b443b28642c516aef2631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076dffe255a4f1a81884fcbebac4d9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4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1"/>
  <p:tag name="KSO_WM_UNIT_DEC_AREA_ID" val="c34e036d3117448695c62699ceab096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f18c524ec7841769a7d854988d8adb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3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0"/>
  <p:tag name="KSO_WM_UNIT_DEC_AREA_ID" val="801b98c4c0b443b28642c516aef2631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076dffe255a4f1a81884fcbebac4d9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4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1"/>
  <p:tag name="KSO_WM_UNIT_DEC_AREA_ID" val="c34e036d3117448695c62699ceab096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f18c524ec7841769a7d854988d8adb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5416_1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ee"/>
  <p:tag name="KSO_WM_UNIT_DEC_AREA_ID" val="00a0db5a33a04c41be9cd4a48b019ca8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26fb9c3cd834779aedbcb300142762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416_1*b*1"/>
  <p:tag name="KSO_WM_TEMPLATE_CATEGORY" val="custom"/>
  <p:tag name="KSO_WM_TEMPLATE_INDEX" val="20205416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03203502d2f34ab1b5bb100ad728ea10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b6451a98e76d4cb38cb868a9da5ab8f5"/>
  <p:tag name="KSO_WM_UNIT_TEXT_FILL_FORE_SCHEMECOLOR_INDEX_BRIGHTNESS" val="0.35"/>
  <p:tag name="KSO_WM_UNIT_TEXT_FILL_FORE_SCHEMECOLOR_INDEX" val="13"/>
  <p:tag name="KSO_WM_UNIT_TEXT_FILL_TYPE" val="1"/>
  <p:tag name="KSO_WM_TEMPLATE_ASSEMBLE_XID" val="5f9a6837989d9bef5b8f81fa"/>
  <p:tag name="KSO_WM_TEMPLATE_ASSEMBLE_GROUPID" val="5f8cfee0a61ec3b55284a7e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416_1*a*1"/>
  <p:tag name="KSO_WM_TEMPLATE_CATEGORY" val="custom"/>
  <p:tag name="KSO_WM_TEMPLATE_INDEX" val="20205416"/>
  <p:tag name="KSO_WM_UNIT_LAYERLEVEL" val="1"/>
  <p:tag name="KSO_WM_TAG_VERSION" val="1.0"/>
  <p:tag name="KSO_WM_BEAUTIFY_FLAG" val="#wm#"/>
  <p:tag name="KSO_WM_UNIT_PRESET_TEXT" val="THANKS"/>
  <p:tag name="KSO_WM_UNIT_DEFAULT_FONT" val="60;74;4"/>
  <p:tag name="KSO_WM_UNIT_BLOCK" val="0"/>
  <p:tag name="KSO_WM_UNIT_DEC_AREA_ID" val="b7151d5a23b344feac34a4d7520ca51a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b6451a98e76d4cb38cb868a9da5ab8f5"/>
  <p:tag name="KSO_WM_UNIT_TEXT_FILL_FORE_SCHEMECOLOR_INDEX_BRIGHTNESS" val="0.15"/>
  <p:tag name="KSO_WM_UNIT_TEXT_FILL_FORE_SCHEMECOLOR_INDEX" val="13"/>
  <p:tag name="KSO_WM_UNIT_TEXT_FILL_TYPE" val="1"/>
  <p:tag name="KSO_WM_TEMPLATE_ASSEMBLE_XID" val="5f9a6837989d9bef5b8f81fa"/>
  <p:tag name="KSO_WM_TEMPLATE_ASSEMBLE_GROUPID" val="5f8cfee0a61ec3b55284a7ed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3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0"/>
  <p:tag name="KSO_WM_UNIT_DEC_AREA_ID" val="801b98c4c0b443b28642c516aef2631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076dffe255a4f1a81884fcbebac4d97"/>
  <p:tag name="KSO_WM_SLIDE_BACKGROUND_TYPE" val="genera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4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1"/>
  <p:tag name="KSO_WM_UNIT_DEC_AREA_ID" val="c34e036d3117448695c62699ceab096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f18c524ec7841769a7d854988d8adb6"/>
  <p:tag name="KSO_WM_SLIDE_BACKGROUND_TYPE" val="genera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2a05044ed4654c029004ed6cd11172b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c64f0f00add4064ac1aec01529ccd55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3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0"/>
  <p:tag name="KSO_WM_UNIT_DEC_AREA_ID" val="333dd47ba12a4ac0a080d287319cc85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eaee80a0b9843a58b61b829072e6337"/>
  <p:tag name="KSO_WM_SLIDE_BACKGROUND_TYPE" val="fram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4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1"/>
  <p:tag name="KSO_WM_UNIT_DEC_AREA_ID" val="661881c50474453b95ae06ab8549bf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bc5a851f124352bc3f7bcfe37eb064"/>
  <p:tag name="KSO_WM_SLIDE_BACKGROUND_TYPE" val="fram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f6d6de6739474a84a96124be0b55139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3886fae90aa46b2a4ccd6790ce117c9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3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0"/>
  <p:tag name="KSO_WM_UNIT_DEC_AREA_ID" val="f357f6389edc491781aab3b96fc9fc1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35c56253ee04f9b9a80374047cdb7c0"/>
  <p:tag name="KSO_WM_SLIDE_BACKGROUND_TYPE" val="leftRight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4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1"/>
  <p:tag name="KSO_WM_UNIT_DEC_AREA_ID" val="a3b01d96ded047b491321040cb28de4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bc30df1a52f45e29758596ce08899a8"/>
  <p:tag name="KSO_WM_SLIDE_BACKGROUND_TYPE" val="leftRight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5416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5、16、17、18、19、20、21、24、26、27、2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1bdf27460de54aeb91c6d7c26827945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b6842f601044617b4487bf0691fc3a5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3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0"/>
  <p:tag name="KSO_WM_UNIT_DEC_AREA_ID" val="239460dc7b9e4f4098da4e05e022f9d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f350c0ecea4f30b33c1741ca7d2149"/>
  <p:tag name="KSO_WM_SLIDE_BACKGROUND_TYPE" val="topBottom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4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1"/>
  <p:tag name="KSO_WM_UNIT_DEC_AREA_ID" val="a6800c7e20c940a8b46a36d9f6ff0b1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cab0bbff95c4da99a732648a3da7154"/>
  <p:tag name="KSO_WM_SLIDE_BACKGROUND_TYPE" val="topBottom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18329c8753c94719a0939d4b2783e28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9b2d4990d847729165b881ce7ea3c1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3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0"/>
  <p:tag name="KSO_WM_UNIT_DEC_AREA_ID" val="713bccf961b0404e89d3cfc5cb75361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a4f3f49c27c452499f0b1198f346818"/>
  <p:tag name="KSO_WM_SLIDE_BACKGROUND_TYPE" val="bottomTop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4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1"/>
  <p:tag name="KSO_WM_UNIT_DEC_AREA_ID" val="86eab7c27ee548ca87e618da596cde9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44857e35fa348cb9e1b462143d08bca"/>
  <p:tag name="KSO_WM_SLIDE_BACKGROUND_TYPE" val="bottomTop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b0933205d3404b889a620e9247d0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20b1e2743940468ed7d7ffc2e013cd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3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0"/>
  <p:tag name="KSO_WM_UNIT_DEC_AREA_ID" val="4b7a90c8637d4acc8060af86a464fc2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734428c37484c0692a09a05cbd80b7c"/>
  <p:tag name="KSO_WM_SLIDE_BACKGROUND_TYPE" val="navigation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4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1"/>
  <p:tag name="KSO_WM_UNIT_DEC_AREA_ID" val="91dbac8175654476b9600605a9e5a83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3ce4eaf307e4c6e819a016b901a17b4"/>
  <p:tag name="KSO_WM_SLIDE_BACKGROUND_TYPE" val="navigation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16_5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2"/>
  <p:tag name="KSO_WM_UNIT_DEC_AREA_ID" val="3481a0c4edc94e968dec45f8206906b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76258df56664f3ba0dcdb3e6d859eac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3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0"/>
  <p:tag name="KSO_WM_UNIT_DEC_AREA_ID" val="cf70c8abf1b4414c98d6dd20113b0f1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bf022292d7248cd9794bd54d808bbd7"/>
  <p:tag name="KSO_WM_SLIDE_BACKGROUND_TYPE" val="belt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16_4*i*1"/>
  <p:tag name="KSO_WM_TEMPLATE_CATEGORY" val="chip"/>
  <p:tag name="KSO_WM_TEMPLATE_INDEX" val="20205416"/>
  <p:tag name="KSO_WM_UNIT_LAYERLEVEL" val="1"/>
  <p:tag name="KSO_WM_TAG_VERSION" val="1.0"/>
  <p:tag name="KSO_WM_BEAUTIFY_FLAG" val="#wm#"/>
  <p:tag name="KSO_WM_CHIP_GROUPID" val="5f8cfee0a61ec3b55284a7ed"/>
  <p:tag name="KSO_WM_CHIP_XID" val="5f8cfee0a61ec3b55284a7f1"/>
  <p:tag name="KSO_WM_UNIT_DEC_AREA_ID" val="242973ce1e764fc9a4072bff51e3e6a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91caf7e58cd4a92b13b519af183f2d4"/>
  <p:tag name="KSO_WM_SLIDE_BACKGROUND_TYPE" val="belt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主题​​">
  <a:themeElements>
    <a:clrScheme name="">
      <a:dk1>
        <a:sysClr val="windowText" lastClr="000000"/>
      </a:dk1>
      <a:lt1>
        <a:sysClr val="window" lastClr="FFFFFF"/>
      </a:lt1>
      <a:dk2>
        <a:srgbClr val="EEF1F6"/>
      </a:dk2>
      <a:lt2>
        <a:srgbClr val="FFFFFF"/>
      </a:lt2>
      <a:accent1>
        <a:srgbClr val="5E7A9C"/>
      </a:accent1>
      <a:accent2>
        <a:srgbClr val="648190"/>
      </a:accent2>
      <a:accent3>
        <a:srgbClr val="698883"/>
      </a:accent3>
      <a:accent4>
        <a:srgbClr val="6F8E77"/>
      </a:accent4>
      <a:accent5>
        <a:srgbClr val="74956A"/>
      </a:accent5>
      <a:accent6>
        <a:srgbClr val="7A9C5E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EEF1F6"/>
      </a:dk2>
      <a:lt2>
        <a:srgbClr val="FFFFFF"/>
      </a:lt2>
      <a:accent1>
        <a:srgbClr val="5E7A9C"/>
      </a:accent1>
      <a:accent2>
        <a:srgbClr val="648190"/>
      </a:accent2>
      <a:accent3>
        <a:srgbClr val="698883"/>
      </a:accent3>
      <a:accent4>
        <a:srgbClr val="6F8E77"/>
      </a:accent4>
      <a:accent5>
        <a:srgbClr val="74956A"/>
      </a:accent5>
      <a:accent6>
        <a:srgbClr val="7A9C5E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2977</TotalTime>
  <Words>5370</Words>
  <Application>Microsoft Office PowerPoint</Application>
  <PresentationFormat>宽屏</PresentationFormat>
  <Paragraphs>194</Paragraphs>
  <Slides>32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等线</vt:lpstr>
      <vt:lpstr>等线 Light</vt:lpstr>
      <vt:lpstr>宋体</vt:lpstr>
      <vt:lpstr>微软雅黑</vt:lpstr>
      <vt:lpstr>Arial</vt:lpstr>
      <vt:lpstr>Calibri</vt:lpstr>
      <vt:lpstr>Wingdings</vt:lpstr>
      <vt:lpstr>Office 主题​​</vt:lpstr>
      <vt:lpstr>4_Office 主题​​</vt:lpstr>
      <vt:lpstr>3_Office 主题​​</vt:lpstr>
      <vt:lpstr>上海麦士&amp;予芯智能  联合开发      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小草</dc:creator>
  <cp:lastModifiedBy>王 蔚</cp:lastModifiedBy>
  <cp:revision>813</cp:revision>
  <dcterms:created xsi:type="dcterms:W3CDTF">2020-06-18T03:30:00Z</dcterms:created>
  <dcterms:modified xsi:type="dcterms:W3CDTF">2020-12-30T02:40:56Z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2052-11.1.0.10116</vt:lpwstr>
  </property>
</Properties>
</file>